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28"/>
  </p:handoutMasterIdLst>
  <p:sldIdLst>
    <p:sldId id="375" r:id="rId5"/>
    <p:sldId id="305" r:id="rId6"/>
    <p:sldId id="407" r:id="rId7"/>
    <p:sldId id="384" r:id="rId8"/>
    <p:sldId id="409" r:id="rId9"/>
    <p:sldId id="410" r:id="rId10"/>
    <p:sldId id="298" r:id="rId11"/>
    <p:sldId id="413" r:id="rId12"/>
    <p:sldId id="392" r:id="rId13"/>
    <p:sldId id="304" r:id="rId14"/>
    <p:sldId id="416" r:id="rId15"/>
    <p:sldId id="417" r:id="rId16"/>
    <p:sldId id="418" r:id="rId17"/>
    <p:sldId id="419" r:id="rId18"/>
    <p:sldId id="420" r:id="rId19"/>
    <p:sldId id="421" r:id="rId20"/>
    <p:sldId id="422" r:id="rId21"/>
    <p:sldId id="423" r:id="rId22"/>
    <p:sldId id="424" r:id="rId23"/>
    <p:sldId id="425" r:id="rId24"/>
    <p:sldId id="426" r:id="rId25"/>
    <p:sldId id="427" r:id="rId26"/>
    <p:sldId id="42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2937" autoAdjust="0"/>
  </p:normalViewPr>
  <p:slideViewPr>
    <p:cSldViewPr snapToGrid="0" snapToObjects="1">
      <p:cViewPr varScale="1">
        <p:scale>
          <a:sx n="64" d="100"/>
          <a:sy n="64" d="100"/>
        </p:scale>
        <p:origin x="748" y="40"/>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5/2/2025</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smtClean="0"/>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smtClean="0"/>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Overview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noProof="0" smtClean="0"/>
              <a:t>5/2/2025</a:t>
            </a:fld>
            <a:endParaRPr lang="en-US"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noProof="0" smtClean="0"/>
              <a:t>‹#›</a:t>
            </a:fld>
            <a:endParaRPr lang="en-US"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lvl1pPr>
          </a:lstStyle>
          <a:p>
            <a:r>
              <a:rPr lang="en-US" noProof="0" smtClean="0"/>
              <a:t>Click icon to add picture</a:t>
            </a:r>
            <a:endParaRPr lang="en-US" noProof="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smtClean="0"/>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smtClean="0"/>
              <a:t>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smtClean="0"/>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smtClean="0"/>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5/2/2025</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5/2/2025</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668" r:id="rId34"/>
    <p:sldLayoutId id="2147483700" r:id="rId35"/>
    <p:sldLayoutId id="2147483699" r:id="rId36"/>
    <p:sldLayoutId id="2147483701" r:id="rId37"/>
    <p:sldLayoutId id="2147483702"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Layout" Target="../slideLayouts/slideLayout34.xml"/><Relationship Id="rId6" Type="http://schemas.openxmlformats.org/officeDocument/2006/relationships/image" Target="../media/image6.png"/><Relationship Id="rId5" Type="http://schemas.openxmlformats.org/officeDocument/2006/relationships/image" Target="../media/image10.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7659756" y="4850296"/>
            <a:ext cx="4179375" cy="1192696"/>
          </a:xfrm>
        </p:spPr>
        <p:txBody>
          <a:bodyPr>
            <a:normAutofit/>
          </a:bodyPr>
          <a:lstStyle/>
          <a:p>
            <a:r>
              <a:rPr lang="en-US" dirty="0">
                <a:latin typeface="+mn-lt"/>
              </a:rPr>
              <a:t>Group#14</a:t>
            </a:r>
          </a:p>
          <a:p>
            <a:r>
              <a:rPr lang="en-US" dirty="0" err="1">
                <a:latin typeface="+mn-lt"/>
              </a:rPr>
              <a:t>Neelam</a:t>
            </a:r>
            <a:r>
              <a:rPr lang="en-US" dirty="0">
                <a:latin typeface="+mn-lt"/>
              </a:rPr>
              <a:t> </a:t>
            </a:r>
            <a:r>
              <a:rPr lang="en-US" dirty="0" err="1">
                <a:latin typeface="+mn-lt"/>
              </a:rPr>
              <a:t>Shehzadi</a:t>
            </a:r>
            <a:r>
              <a:rPr lang="en-US" dirty="0">
                <a:latin typeface="+mn-lt"/>
              </a:rPr>
              <a:t>(110852)</a:t>
            </a:r>
          </a:p>
          <a:p>
            <a:r>
              <a:rPr lang="en-US" dirty="0" err="1">
                <a:latin typeface="+mn-lt"/>
              </a:rPr>
              <a:t>Shanzay</a:t>
            </a:r>
            <a:r>
              <a:rPr lang="en-US" dirty="0">
                <a:latin typeface="+mn-lt"/>
              </a:rPr>
              <a:t> Mahmood(110828</a:t>
            </a:r>
            <a:endParaRPr lang="id-ID" dirty="0">
              <a:latin typeface="+mn-lt"/>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3339548"/>
            <a:ext cx="5526157" cy="1763842"/>
          </a:xfrm>
        </p:spPr>
        <p:txBody>
          <a:bodyPr>
            <a:normAutofit/>
          </a:bodyPr>
          <a:lstStyle/>
          <a:p>
            <a:r>
              <a:rPr lang="en-US" sz="4400" b="1" u="sng" dirty="0" smtClean="0"/>
              <a:t>Normalization &amp; Tables</a:t>
            </a:r>
            <a:endParaRPr lang="en-US" sz="4400" b="1" dirty="0"/>
          </a:p>
        </p:txBody>
      </p:sp>
      <p:sp>
        <p:nvSpPr>
          <p:cNvPr id="2" name="TextBox 1"/>
          <p:cNvSpPr txBox="1"/>
          <p:nvPr/>
        </p:nvSpPr>
        <p:spPr>
          <a:xfrm>
            <a:off x="1775791" y="5711711"/>
            <a:ext cx="4293705" cy="954107"/>
          </a:xfrm>
          <a:prstGeom prst="rect">
            <a:avLst/>
          </a:prstGeom>
          <a:noFill/>
        </p:spPr>
        <p:txBody>
          <a:bodyPr wrap="square" rtlCol="0">
            <a:spAutoFit/>
          </a:bodyPr>
          <a:lstStyle/>
          <a:p>
            <a:r>
              <a:rPr lang="en-US" sz="2800" dirty="0" smtClean="0">
                <a:solidFill>
                  <a:schemeClr val="bg1"/>
                </a:solidFill>
              </a:rPr>
              <a:t>Submitted to :</a:t>
            </a:r>
          </a:p>
          <a:p>
            <a:r>
              <a:rPr lang="en-US" sz="2800" dirty="0">
                <a:solidFill>
                  <a:schemeClr val="bg1"/>
                </a:solidFill>
              </a:rPr>
              <a:t> </a:t>
            </a:r>
            <a:r>
              <a:rPr lang="en-US" sz="2800" dirty="0" smtClean="0">
                <a:solidFill>
                  <a:schemeClr val="bg1"/>
                </a:solidFill>
              </a:rPr>
              <a:t>               Prof. </a:t>
            </a:r>
            <a:r>
              <a:rPr lang="en-US" sz="2800" dirty="0" err="1" smtClean="0">
                <a:solidFill>
                  <a:schemeClr val="bg1"/>
                </a:solidFill>
              </a:rPr>
              <a:t>Sherish</a:t>
            </a:r>
            <a:r>
              <a:rPr lang="en-US" sz="2800" dirty="0" smtClean="0">
                <a:solidFill>
                  <a:schemeClr val="bg1"/>
                </a:solidFill>
              </a:rPr>
              <a:t> Khan</a:t>
            </a:r>
            <a:endParaRPr lang="en-US" sz="2800" dirty="0">
              <a:solidFill>
                <a:schemeClr val="bg1"/>
              </a:solidFill>
            </a:endParaRPr>
          </a:p>
        </p:txBody>
      </p:sp>
    </p:spTree>
    <p:extLst>
      <p:ext uri="{BB962C8B-B14F-4D97-AF65-F5344CB8AC3E}">
        <p14:creationId xmlns:p14="http://schemas.microsoft.com/office/powerpoint/2010/main" val="428584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a:t>overview</a:t>
            </a:r>
          </a:p>
        </p:txBody>
      </p:sp>
      <p:pic>
        <p:nvPicPr>
          <p:cNvPr id="82" name="Picture Placeholder 81" descr="icon&#10;">
            <a:extLst>
              <a:ext uri="{FF2B5EF4-FFF2-40B4-BE49-F238E27FC236}">
                <a16:creationId xmlns:a16="http://schemas.microsoft.com/office/drawing/2014/main" id="{BB002EF1-9F25-2D40-B395-99B429C0B9E5}"/>
              </a:ext>
              <a:ext uri="{C183D7F6-B498-43B3-948B-1728B52AA6E4}">
                <adec:decorative xmlns:adec="http://schemas.microsoft.com/office/drawing/2017/decorative" xmlns="" val="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rcRect/>
          <a:stretch>
            <a:fillRect/>
          </a:stretch>
        </p:blipFill>
        <p:spPr/>
      </p:pic>
      <p:pic>
        <p:nvPicPr>
          <p:cNvPr id="84" name="Picture Placeholder 83" descr="icon&#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p:pic>
      <p:pic>
        <p:nvPicPr>
          <p:cNvPr id="95" name="Picture Placeholder 94" descr="icon&#10;">
            <a:extLst>
              <a:ext uri="{FF2B5EF4-FFF2-40B4-BE49-F238E27FC236}">
                <a16:creationId xmlns:a16="http://schemas.microsoft.com/office/drawing/2014/main" id="{22846FFF-A603-9047-B91F-1BBE3D044E35}"/>
              </a:ext>
              <a:ext uri="{C183D7F6-B498-43B3-948B-1728B52AA6E4}">
                <adec:decorative xmlns:adec="http://schemas.microsoft.com/office/drawing/2017/decorative" xmlns="" val="1"/>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xmlns="" r:embed="rId7"/>
              </a:ext>
            </a:extLst>
          </a:blip>
          <a:srcRect/>
          <a:stretch>
            <a:fillRect/>
          </a:stretch>
        </p:blipFill>
        <p:spPr/>
      </p:pic>
      <p:sp>
        <p:nvSpPr>
          <p:cNvPr id="6" name="Text Placeholder 5"/>
          <p:cNvSpPr>
            <a:spLocks noGrp="1"/>
          </p:cNvSpPr>
          <p:nvPr>
            <p:ph type="body" sz="quarter" idx="25"/>
          </p:nvPr>
        </p:nvSpPr>
        <p:spPr/>
        <p:txBody>
          <a:bodyPr/>
          <a:lstStyle/>
          <a:p>
            <a:r>
              <a:rPr lang="en-US" dirty="0" smtClean="0"/>
              <a:t>With their attributes.</a:t>
            </a:r>
            <a:endParaRPr lang="en-US" dirty="0"/>
          </a:p>
        </p:txBody>
      </p:sp>
      <p:sp>
        <p:nvSpPr>
          <p:cNvPr id="7" name="Text Placeholder 6"/>
          <p:cNvSpPr>
            <a:spLocks noGrp="1"/>
          </p:cNvSpPr>
          <p:nvPr>
            <p:ph type="body" idx="26"/>
          </p:nvPr>
        </p:nvSpPr>
        <p:spPr/>
        <p:txBody>
          <a:bodyPr/>
          <a:lstStyle/>
          <a:p>
            <a:r>
              <a:rPr lang="en-US" dirty="0" smtClean="0"/>
              <a:t>Entities:</a:t>
            </a:r>
            <a:endParaRPr lang="en-US" dirty="0"/>
          </a:p>
        </p:txBody>
      </p:sp>
      <p:sp>
        <p:nvSpPr>
          <p:cNvPr id="8" name="Text Placeholder 7"/>
          <p:cNvSpPr>
            <a:spLocks noGrp="1"/>
          </p:cNvSpPr>
          <p:nvPr>
            <p:ph type="body" sz="quarter" idx="27"/>
          </p:nvPr>
        </p:nvSpPr>
        <p:spPr/>
        <p:txBody>
          <a:bodyPr/>
          <a:lstStyle/>
          <a:p>
            <a:r>
              <a:rPr lang="en-US" dirty="0" smtClean="0"/>
              <a:t>Becomes tables while when you are dealing with the relation schema.</a:t>
            </a:r>
            <a:endParaRPr lang="en-US" dirty="0"/>
          </a:p>
        </p:txBody>
      </p:sp>
      <p:sp>
        <p:nvSpPr>
          <p:cNvPr id="9" name="Text Placeholder 8"/>
          <p:cNvSpPr>
            <a:spLocks noGrp="1"/>
          </p:cNvSpPr>
          <p:nvPr>
            <p:ph type="body" idx="28"/>
          </p:nvPr>
        </p:nvSpPr>
        <p:spPr/>
        <p:txBody>
          <a:bodyPr/>
          <a:lstStyle/>
          <a:p>
            <a:r>
              <a:rPr lang="en-US" dirty="0" smtClean="0"/>
              <a:t>Entities </a:t>
            </a:r>
            <a:endParaRPr lang="en-US" dirty="0"/>
          </a:p>
        </p:txBody>
      </p:sp>
      <p:sp>
        <p:nvSpPr>
          <p:cNvPr id="10" name="Text Placeholder 9"/>
          <p:cNvSpPr>
            <a:spLocks noGrp="1"/>
          </p:cNvSpPr>
          <p:nvPr>
            <p:ph type="body" sz="quarter" idx="29"/>
          </p:nvPr>
        </p:nvSpPr>
        <p:spPr/>
        <p:txBody>
          <a:bodyPr/>
          <a:lstStyle/>
          <a:p>
            <a:r>
              <a:rPr lang="en-US" dirty="0" smtClean="0"/>
              <a:t>Of each </a:t>
            </a:r>
            <a:r>
              <a:rPr lang="en-US" dirty="0" err="1" smtClean="0"/>
              <a:t>entites</a:t>
            </a:r>
            <a:r>
              <a:rPr lang="en-US" dirty="0" smtClean="0"/>
              <a:t> along with select command.</a:t>
            </a:r>
            <a:endParaRPr lang="en-US" dirty="0"/>
          </a:p>
        </p:txBody>
      </p:sp>
      <p:sp>
        <p:nvSpPr>
          <p:cNvPr id="11" name="Text Placeholder 10"/>
          <p:cNvSpPr>
            <a:spLocks noGrp="1"/>
          </p:cNvSpPr>
          <p:nvPr>
            <p:ph type="body" idx="30"/>
          </p:nvPr>
        </p:nvSpPr>
        <p:spPr/>
        <p:txBody>
          <a:bodyPr/>
          <a:lstStyle/>
          <a:p>
            <a:r>
              <a:rPr lang="en-US" dirty="0" smtClean="0"/>
              <a:t>Tables </a:t>
            </a:r>
            <a:endParaRPr lang="en-US" dirty="0"/>
          </a:p>
        </p:txBody>
      </p:sp>
      <p:sp>
        <p:nvSpPr>
          <p:cNvPr id="12" name="Text Placeholder 11"/>
          <p:cNvSpPr>
            <a:spLocks noGrp="1"/>
          </p:cNvSpPr>
          <p:nvPr>
            <p:ph type="body" sz="quarter" idx="33"/>
          </p:nvPr>
        </p:nvSpPr>
        <p:spPr/>
        <p:txBody>
          <a:bodyPr/>
          <a:lstStyle/>
          <a:p>
            <a:r>
              <a:rPr lang="en-US" dirty="0" smtClean="0"/>
              <a:t>Command on MYSQL.</a:t>
            </a:r>
            <a:endParaRPr lang="en-US" dirty="0"/>
          </a:p>
        </p:txBody>
      </p:sp>
      <p:sp>
        <p:nvSpPr>
          <p:cNvPr id="13" name="Text Placeholder 12"/>
          <p:cNvSpPr>
            <a:spLocks noGrp="1"/>
          </p:cNvSpPr>
          <p:nvPr>
            <p:ph type="body" idx="34"/>
          </p:nvPr>
        </p:nvSpPr>
        <p:spPr/>
        <p:txBody>
          <a:bodyPr/>
          <a:lstStyle/>
          <a:p>
            <a:r>
              <a:rPr lang="en-US" dirty="0" smtClean="0"/>
              <a:t>INSERT </a:t>
            </a:r>
            <a:endParaRPr lang="en-US" dirty="0"/>
          </a:p>
        </p:txBody>
      </p:sp>
      <p:sp>
        <p:nvSpPr>
          <p:cNvPr id="14" name="Text Placeholder 13"/>
          <p:cNvSpPr>
            <a:spLocks noGrp="1"/>
          </p:cNvSpPr>
          <p:nvPr>
            <p:ph type="body" sz="quarter" idx="35"/>
          </p:nvPr>
        </p:nvSpPr>
        <p:spPr/>
        <p:txBody>
          <a:bodyPr/>
          <a:lstStyle/>
          <a:p>
            <a:r>
              <a:rPr lang="en-US" dirty="0" smtClean="0"/>
              <a:t> on </a:t>
            </a:r>
            <a:r>
              <a:rPr lang="en-US" dirty="0" err="1" smtClean="0"/>
              <a:t>MySql</a:t>
            </a:r>
            <a:r>
              <a:rPr lang="en-US" dirty="0" smtClean="0"/>
              <a:t>.</a:t>
            </a:r>
            <a:endParaRPr lang="en-US" dirty="0"/>
          </a:p>
        </p:txBody>
      </p:sp>
      <p:sp>
        <p:nvSpPr>
          <p:cNvPr id="15" name="Text Placeholder 14"/>
          <p:cNvSpPr>
            <a:spLocks noGrp="1"/>
          </p:cNvSpPr>
          <p:nvPr>
            <p:ph type="body" idx="36"/>
          </p:nvPr>
        </p:nvSpPr>
        <p:spPr/>
        <p:txBody>
          <a:bodyPr/>
          <a:lstStyle/>
          <a:p>
            <a:r>
              <a:rPr lang="en-US" dirty="0" err="1" smtClean="0"/>
              <a:t>UPdate</a:t>
            </a:r>
            <a:endParaRPr lang="en-US" dirty="0"/>
          </a:p>
        </p:txBody>
      </p:sp>
      <p:sp>
        <p:nvSpPr>
          <p:cNvPr id="16" name="Text Placeholder 15"/>
          <p:cNvSpPr>
            <a:spLocks noGrp="1"/>
          </p:cNvSpPr>
          <p:nvPr>
            <p:ph type="body" sz="quarter" idx="37"/>
          </p:nvPr>
        </p:nvSpPr>
        <p:spPr/>
        <p:txBody>
          <a:bodyPr/>
          <a:lstStyle/>
          <a:p>
            <a:r>
              <a:rPr lang="en-US" dirty="0" smtClean="0"/>
              <a:t>Alias on </a:t>
            </a:r>
            <a:r>
              <a:rPr lang="en-US" dirty="0" err="1" smtClean="0"/>
              <a:t>MySql</a:t>
            </a:r>
            <a:r>
              <a:rPr lang="en-US" dirty="0" smtClean="0"/>
              <a:t>.</a:t>
            </a:r>
            <a:endParaRPr lang="en-US" dirty="0"/>
          </a:p>
        </p:txBody>
      </p:sp>
      <p:sp>
        <p:nvSpPr>
          <p:cNvPr id="17" name="Text Placeholder 16"/>
          <p:cNvSpPr>
            <a:spLocks noGrp="1"/>
          </p:cNvSpPr>
          <p:nvPr>
            <p:ph type="body" idx="38"/>
          </p:nvPr>
        </p:nvSpPr>
        <p:spPr/>
        <p:txBody>
          <a:bodyPr/>
          <a:lstStyle/>
          <a:p>
            <a:r>
              <a:rPr lang="en-US" dirty="0" smtClean="0"/>
              <a:t>AS </a:t>
            </a:r>
            <a:endParaRPr lang="en-US" dirty="0"/>
          </a:p>
        </p:txBody>
      </p:sp>
      <p:pic>
        <p:nvPicPr>
          <p:cNvPr id="18" name="Picture 17"/>
          <p:cNvPicPr>
            <a:picLocks noChangeAspect="1"/>
          </p:cNvPicPr>
          <p:nvPr/>
        </p:nvPicPr>
        <p:blipFill>
          <a:blip r:embed="rId8"/>
          <a:stretch>
            <a:fillRect/>
          </a:stretch>
        </p:blipFill>
        <p:spPr>
          <a:xfrm>
            <a:off x="6939293" y="2357907"/>
            <a:ext cx="371888" cy="371888"/>
          </a:xfrm>
          <a:prstGeom prst="rect">
            <a:avLst/>
          </a:prstGeom>
        </p:spPr>
      </p:pic>
      <p:pic>
        <p:nvPicPr>
          <p:cNvPr id="19" name="Picture 18"/>
          <p:cNvPicPr>
            <a:picLocks noChangeAspect="1"/>
          </p:cNvPicPr>
          <p:nvPr/>
        </p:nvPicPr>
        <p:blipFill>
          <a:blip r:embed="rId8"/>
          <a:stretch>
            <a:fillRect/>
          </a:stretch>
        </p:blipFill>
        <p:spPr>
          <a:xfrm>
            <a:off x="6939293" y="3559561"/>
            <a:ext cx="371888" cy="371888"/>
          </a:xfrm>
          <a:prstGeom prst="rect">
            <a:avLst/>
          </a:prstGeom>
        </p:spPr>
      </p:pic>
      <p:pic>
        <p:nvPicPr>
          <p:cNvPr id="20" name="Picture 19"/>
          <p:cNvPicPr>
            <a:picLocks noChangeAspect="1"/>
          </p:cNvPicPr>
          <p:nvPr/>
        </p:nvPicPr>
        <p:blipFill>
          <a:blip r:embed="rId8"/>
          <a:stretch>
            <a:fillRect/>
          </a:stretch>
        </p:blipFill>
        <p:spPr>
          <a:xfrm>
            <a:off x="6939293" y="4856634"/>
            <a:ext cx="371888" cy="371888"/>
          </a:xfrm>
          <a:prstGeom prst="rect">
            <a:avLst/>
          </a:prstGeom>
        </p:spPr>
      </p:pic>
    </p:spTree>
    <p:extLst>
      <p:ext uri="{BB962C8B-B14F-4D97-AF65-F5344CB8AC3E}">
        <p14:creationId xmlns:p14="http://schemas.microsoft.com/office/powerpoint/2010/main" val="10988780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a:solidFill>
            <a:schemeClr val="bg2">
              <a:lumMod val="95000"/>
            </a:schemeClr>
          </a:solidFill>
        </p:spPr>
      </p:sp>
      <p:sp>
        <p:nvSpPr>
          <p:cNvPr id="3" name="Title 2"/>
          <p:cNvSpPr>
            <a:spLocks noGrp="1"/>
          </p:cNvSpPr>
          <p:nvPr>
            <p:ph type="ctrTitle"/>
          </p:nvPr>
        </p:nvSpPr>
        <p:spPr/>
        <p:txBody>
          <a:bodyPr/>
          <a:lstStyle/>
          <a:p>
            <a:r>
              <a:rPr lang="en-US" dirty="0" smtClean="0">
                <a:solidFill>
                  <a:schemeClr val="accent4">
                    <a:lumMod val="75000"/>
                  </a:schemeClr>
                </a:solidFill>
              </a:rPr>
              <a:t>Patient Table:</a:t>
            </a:r>
            <a:endParaRPr lang="en-US" dirty="0">
              <a:solidFill>
                <a:schemeClr val="accent4">
                  <a:lumMod val="75000"/>
                </a:schemeClr>
              </a:solidFill>
            </a:endParaRPr>
          </a:p>
        </p:txBody>
      </p:sp>
      <p:pic>
        <p:nvPicPr>
          <p:cNvPr id="8"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54100" r="55368" b="31766"/>
          <a:stretch/>
        </p:blipFill>
        <p:spPr>
          <a:xfrm>
            <a:off x="392112" y="2812775"/>
            <a:ext cx="4941887" cy="2534477"/>
          </a:xfrm>
        </p:spPr>
      </p:pic>
      <p:pic>
        <p:nvPicPr>
          <p:cNvPr id="9" name="Content Placeholder 8"/>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12" t="24774" r="62477" b="43854"/>
          <a:stretch/>
        </p:blipFill>
        <p:spPr>
          <a:xfrm>
            <a:off x="6274676" y="2804105"/>
            <a:ext cx="5213661" cy="2543148"/>
          </a:xfrm>
        </p:spPr>
      </p:pic>
      <p:sp>
        <p:nvSpPr>
          <p:cNvPr id="6" name="Text Placeholder 5"/>
          <p:cNvSpPr>
            <a:spLocks noGrp="1"/>
          </p:cNvSpPr>
          <p:nvPr>
            <p:ph type="body" idx="13"/>
          </p:nvPr>
        </p:nvSpPr>
        <p:spPr/>
        <p:txBody>
          <a:bodyPr/>
          <a:lstStyle/>
          <a:p>
            <a:r>
              <a:rPr lang="en-US" dirty="0" smtClean="0">
                <a:solidFill>
                  <a:schemeClr val="accent4">
                    <a:lumMod val="75000"/>
                  </a:schemeClr>
                </a:solidFill>
              </a:rPr>
              <a:t>Query on MYSQL:</a:t>
            </a:r>
            <a:endParaRPr lang="en-US" dirty="0">
              <a:solidFill>
                <a:schemeClr val="accent4">
                  <a:lumMod val="75000"/>
                </a:schemeClr>
              </a:solidFill>
            </a:endParaRPr>
          </a:p>
        </p:txBody>
      </p:sp>
      <p:sp>
        <p:nvSpPr>
          <p:cNvPr id="7" name="Text Placeholder 6"/>
          <p:cNvSpPr>
            <a:spLocks noGrp="1"/>
          </p:cNvSpPr>
          <p:nvPr>
            <p:ph type="body" sz="quarter" idx="3"/>
          </p:nvPr>
        </p:nvSpPr>
        <p:spPr/>
        <p:txBody>
          <a:bodyPr/>
          <a:lstStyle/>
          <a:p>
            <a:r>
              <a:rPr lang="en-US" dirty="0" smtClean="0">
                <a:solidFill>
                  <a:schemeClr val="accent4">
                    <a:lumMod val="75000"/>
                  </a:schemeClr>
                </a:solidFill>
              </a:rPr>
              <a:t>Patient table containing values:</a:t>
            </a:r>
            <a:endParaRPr lang="en-US" dirty="0">
              <a:solidFill>
                <a:schemeClr val="accent4">
                  <a:lumMod val="75000"/>
                </a:schemeClr>
              </a:solidFill>
            </a:endParaRPr>
          </a:p>
        </p:txBody>
      </p:sp>
    </p:spTree>
    <p:extLst>
      <p:ext uri="{BB962C8B-B14F-4D97-AF65-F5344CB8AC3E}">
        <p14:creationId xmlns:p14="http://schemas.microsoft.com/office/powerpoint/2010/main" val="424121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a:solidFill>
            <a:schemeClr val="bg1">
              <a:lumMod val="95000"/>
            </a:schemeClr>
          </a:solidFill>
        </p:spPr>
      </p:sp>
      <p:sp>
        <p:nvSpPr>
          <p:cNvPr id="3" name="Title 2"/>
          <p:cNvSpPr>
            <a:spLocks noGrp="1"/>
          </p:cNvSpPr>
          <p:nvPr>
            <p:ph type="ctrTitle"/>
          </p:nvPr>
        </p:nvSpPr>
        <p:spPr/>
        <p:txBody>
          <a:bodyPr/>
          <a:lstStyle/>
          <a:p>
            <a:r>
              <a:rPr lang="en-US" dirty="0" smtClean="0">
                <a:solidFill>
                  <a:schemeClr val="accent3">
                    <a:lumMod val="50000"/>
                  </a:schemeClr>
                </a:solidFill>
              </a:rPr>
              <a:t>Dentist table:</a:t>
            </a:r>
            <a:endParaRPr lang="en-US" dirty="0">
              <a:solidFill>
                <a:schemeClr val="accent3">
                  <a:lumMod val="50000"/>
                </a:schemeClr>
              </a:solidFill>
            </a:endParaRPr>
          </a:p>
        </p:txBody>
      </p:sp>
      <p:pic>
        <p:nvPicPr>
          <p:cNvPr id="8" name="Content Placeholder 7"/>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285" t="61944" r="68979" b="27826"/>
          <a:stretch/>
        </p:blipFill>
        <p:spPr>
          <a:xfrm>
            <a:off x="314826" y="3140764"/>
            <a:ext cx="5542550" cy="1590261"/>
          </a:xfrm>
        </p:spPr>
      </p:pic>
      <p:pic>
        <p:nvPicPr>
          <p:cNvPr id="9" name="Content Placeholder 8"/>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1567" r="72187" b="58857"/>
          <a:stretch/>
        </p:blipFill>
        <p:spPr>
          <a:xfrm>
            <a:off x="6669157" y="3016469"/>
            <a:ext cx="4383155" cy="2621759"/>
          </a:xfrm>
        </p:spPr>
      </p:pic>
      <p:sp>
        <p:nvSpPr>
          <p:cNvPr id="6" name="Text Placeholder 5"/>
          <p:cNvSpPr>
            <a:spLocks noGrp="1"/>
          </p:cNvSpPr>
          <p:nvPr>
            <p:ph type="body" idx="13"/>
          </p:nvPr>
        </p:nvSpPr>
        <p:spPr/>
        <p:txBody>
          <a:bodyPr>
            <a:normAutofit/>
          </a:bodyPr>
          <a:lstStyle/>
          <a:p>
            <a:r>
              <a:rPr lang="en-US" dirty="0" smtClean="0">
                <a:solidFill>
                  <a:schemeClr val="accent3">
                    <a:lumMod val="50000"/>
                  </a:schemeClr>
                </a:solidFill>
              </a:rPr>
              <a:t>Query to create table:</a:t>
            </a:r>
            <a:endParaRPr lang="en-US" dirty="0">
              <a:solidFill>
                <a:schemeClr val="accent3">
                  <a:lumMod val="50000"/>
                </a:schemeClr>
              </a:solidFill>
            </a:endParaRPr>
          </a:p>
        </p:txBody>
      </p:sp>
      <p:sp>
        <p:nvSpPr>
          <p:cNvPr id="7" name="Text Placeholder 6"/>
          <p:cNvSpPr>
            <a:spLocks noGrp="1"/>
          </p:cNvSpPr>
          <p:nvPr>
            <p:ph type="body" sz="quarter" idx="3"/>
          </p:nvPr>
        </p:nvSpPr>
        <p:spPr/>
        <p:txBody>
          <a:bodyPr/>
          <a:lstStyle/>
          <a:p>
            <a:r>
              <a:rPr lang="en-US" dirty="0" smtClean="0">
                <a:solidFill>
                  <a:schemeClr val="accent3">
                    <a:lumMod val="50000"/>
                  </a:schemeClr>
                </a:solidFill>
              </a:rPr>
              <a:t>Dentist table along attributes:</a:t>
            </a:r>
            <a:endParaRPr lang="en-US" dirty="0">
              <a:solidFill>
                <a:schemeClr val="accent3">
                  <a:lumMod val="50000"/>
                </a:schemeClr>
              </a:solidFill>
            </a:endParaRPr>
          </a:p>
        </p:txBody>
      </p:sp>
    </p:spTree>
    <p:extLst>
      <p:ext uri="{BB962C8B-B14F-4D97-AF65-F5344CB8AC3E}">
        <p14:creationId xmlns:p14="http://schemas.microsoft.com/office/powerpoint/2010/main" val="3506795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a:solidFill>
            <a:schemeClr val="bg1">
              <a:lumMod val="95000"/>
            </a:schemeClr>
          </a:solidFill>
        </p:spPr>
      </p:sp>
      <p:sp>
        <p:nvSpPr>
          <p:cNvPr id="3" name="Title 2"/>
          <p:cNvSpPr>
            <a:spLocks noGrp="1"/>
          </p:cNvSpPr>
          <p:nvPr>
            <p:ph type="ctrTitle"/>
          </p:nvPr>
        </p:nvSpPr>
        <p:spPr/>
        <p:txBody>
          <a:bodyPr/>
          <a:lstStyle/>
          <a:p>
            <a:r>
              <a:rPr lang="en-US" dirty="0" smtClean="0">
                <a:solidFill>
                  <a:schemeClr val="accent3">
                    <a:lumMod val="50000"/>
                  </a:schemeClr>
                </a:solidFill>
              </a:rPr>
              <a:t>Treatment and Procedure  tables:</a:t>
            </a:r>
            <a:endParaRPr lang="en-US" dirty="0">
              <a:solidFill>
                <a:schemeClr val="accent3">
                  <a:lumMod val="50000"/>
                </a:schemeClr>
              </a:solidFill>
            </a:endParaRPr>
          </a:p>
        </p:txBody>
      </p:sp>
      <p:sp>
        <p:nvSpPr>
          <p:cNvPr id="6" name="Text Placeholder 5"/>
          <p:cNvSpPr>
            <a:spLocks noGrp="1"/>
          </p:cNvSpPr>
          <p:nvPr>
            <p:ph type="body" idx="13"/>
          </p:nvPr>
        </p:nvSpPr>
        <p:spPr/>
        <p:txBody>
          <a:bodyPr>
            <a:normAutofit/>
          </a:bodyPr>
          <a:lstStyle/>
          <a:p>
            <a:r>
              <a:rPr lang="en-US" dirty="0" smtClean="0">
                <a:solidFill>
                  <a:schemeClr val="accent3">
                    <a:lumMod val="50000"/>
                  </a:schemeClr>
                </a:solidFill>
              </a:rPr>
              <a:t>Procedure table:</a:t>
            </a:r>
            <a:endParaRPr lang="en-US" dirty="0">
              <a:solidFill>
                <a:schemeClr val="accent3">
                  <a:lumMod val="50000"/>
                </a:schemeClr>
              </a:solidFill>
            </a:endParaRPr>
          </a:p>
        </p:txBody>
      </p:sp>
      <p:sp>
        <p:nvSpPr>
          <p:cNvPr id="7" name="Text Placeholder 6"/>
          <p:cNvSpPr>
            <a:spLocks noGrp="1"/>
          </p:cNvSpPr>
          <p:nvPr>
            <p:ph type="body" sz="quarter" idx="3"/>
          </p:nvPr>
        </p:nvSpPr>
        <p:spPr/>
        <p:txBody>
          <a:bodyPr>
            <a:normAutofit lnSpcReduction="10000"/>
          </a:bodyPr>
          <a:lstStyle/>
          <a:p>
            <a:r>
              <a:rPr lang="en-US" dirty="0" smtClean="0">
                <a:solidFill>
                  <a:schemeClr val="accent3">
                    <a:lumMod val="50000"/>
                  </a:schemeClr>
                </a:solidFill>
              </a:rPr>
              <a:t>Treatment table along attributes:</a:t>
            </a:r>
            <a:endParaRPr lang="en-US" dirty="0">
              <a:solidFill>
                <a:schemeClr val="accent3">
                  <a:lumMod val="50000"/>
                </a:schemeClr>
              </a:solidFill>
            </a:endParaRPr>
          </a:p>
        </p:txBody>
      </p:sp>
      <p:pic>
        <p:nvPicPr>
          <p:cNvPr id="10" name="Content Placeholder 9"/>
          <p:cNvPicPr>
            <a:picLocks noGrp="1" noChangeAspect="1"/>
          </p:cNvPicPr>
          <p:nvPr>
            <p:ph sz="half" idx="1"/>
          </p:nvPr>
        </p:nvPicPr>
        <p:blipFill rotWithShape="1">
          <a:blip r:embed="rId2"/>
          <a:srcRect t="58192" r="34513" b="12141"/>
          <a:stretch/>
        </p:blipFill>
        <p:spPr>
          <a:xfrm>
            <a:off x="392623" y="2817664"/>
            <a:ext cx="4854530" cy="2564866"/>
          </a:xfrm>
          <a:prstGeom prst="rect">
            <a:avLst/>
          </a:prstGeom>
        </p:spPr>
      </p:pic>
      <p:pic>
        <p:nvPicPr>
          <p:cNvPr id="13" name="Content Placeholder 1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5234" r="47826" b="28519"/>
          <a:stretch/>
        </p:blipFill>
        <p:spPr>
          <a:xfrm>
            <a:off x="6222918" y="2923110"/>
            <a:ext cx="5297747" cy="2459420"/>
          </a:xfrm>
        </p:spPr>
      </p:pic>
    </p:spTree>
    <p:extLst>
      <p:ext uri="{BB962C8B-B14F-4D97-AF65-F5344CB8AC3E}">
        <p14:creationId xmlns:p14="http://schemas.microsoft.com/office/powerpoint/2010/main" val="726932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Visit and medication tables:</a:t>
            </a:r>
            <a:endParaRPr lang="en-US" dirty="0"/>
          </a:p>
        </p:txBody>
      </p:sp>
      <p:pic>
        <p:nvPicPr>
          <p:cNvPr id="7" name="Content Placeholder 6"/>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051" t="25833" r="14092" b="42722"/>
          <a:stretch/>
        </p:blipFill>
        <p:spPr>
          <a:xfrm>
            <a:off x="441433" y="2858815"/>
            <a:ext cx="6265686" cy="2932386"/>
          </a:xfrm>
        </p:spPr>
      </p:pic>
      <p:pic>
        <p:nvPicPr>
          <p:cNvPr id="8" name="Content Placeholder 7"/>
          <p:cNvPicPr>
            <a:picLocks noGrp="1" noChangeAspect="1"/>
          </p:cNvPicPr>
          <p:nvPr>
            <p:ph sz="half" idx="2"/>
          </p:nvPr>
        </p:nvPicPr>
        <p:blipFill rotWithShape="1">
          <a:blip r:embed="rId3"/>
          <a:srcRect t="34191" r="73337" b="36354"/>
          <a:stretch/>
        </p:blipFill>
        <p:spPr>
          <a:xfrm>
            <a:off x="6990080" y="2858815"/>
            <a:ext cx="3923587" cy="2732689"/>
          </a:xfrm>
          <a:prstGeom prst="rect">
            <a:avLst/>
          </a:prstGeom>
        </p:spPr>
      </p:pic>
      <p:sp>
        <p:nvSpPr>
          <p:cNvPr id="5" name="Text Placeholder 4"/>
          <p:cNvSpPr>
            <a:spLocks noGrp="1"/>
          </p:cNvSpPr>
          <p:nvPr>
            <p:ph type="body" idx="13"/>
          </p:nvPr>
        </p:nvSpPr>
        <p:spPr/>
        <p:txBody>
          <a:bodyPr>
            <a:normAutofit/>
          </a:bodyPr>
          <a:lstStyle/>
          <a:p>
            <a:r>
              <a:rPr lang="en-US" dirty="0" smtClean="0"/>
              <a:t>Visit table with attributes:</a:t>
            </a:r>
            <a:endParaRPr lang="en-US" dirty="0"/>
          </a:p>
        </p:txBody>
      </p:sp>
      <p:sp>
        <p:nvSpPr>
          <p:cNvPr id="6" name="Text Placeholder 5"/>
          <p:cNvSpPr>
            <a:spLocks noGrp="1"/>
          </p:cNvSpPr>
          <p:nvPr>
            <p:ph type="body" sz="quarter" idx="3"/>
          </p:nvPr>
        </p:nvSpPr>
        <p:spPr>
          <a:xfrm>
            <a:off x="7662041" y="1468740"/>
            <a:ext cx="2866389" cy="823912"/>
          </a:xfrm>
        </p:spPr>
        <p:txBody>
          <a:bodyPr/>
          <a:lstStyle/>
          <a:p>
            <a:r>
              <a:rPr lang="en-US" dirty="0" smtClean="0"/>
              <a:t>Medication:</a:t>
            </a:r>
            <a:endParaRPr lang="en-US" dirty="0"/>
          </a:p>
        </p:txBody>
      </p:sp>
    </p:spTree>
    <p:extLst>
      <p:ext uri="{BB962C8B-B14F-4D97-AF65-F5344CB8AC3E}">
        <p14:creationId xmlns:p14="http://schemas.microsoft.com/office/powerpoint/2010/main" val="223534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APPOintment</a:t>
            </a:r>
            <a:r>
              <a:rPr lang="en-US" dirty="0" smtClean="0"/>
              <a:t> and tool:</a:t>
            </a:r>
            <a:endParaRPr lang="en-US" dirty="0"/>
          </a:p>
        </p:txBody>
      </p:sp>
      <p:pic>
        <p:nvPicPr>
          <p:cNvPr id="7" name="Content Placeholder 6"/>
          <p:cNvPicPr>
            <a:picLocks noGrp="1" noChangeAspect="1"/>
          </p:cNvPicPr>
          <p:nvPr>
            <p:ph sz="half" idx="1"/>
          </p:nvPr>
        </p:nvPicPr>
        <p:blipFill rotWithShape="1">
          <a:blip r:embed="rId2"/>
          <a:srcRect l="-731" t="17639" r="60501" b="51118"/>
          <a:stretch/>
        </p:blipFill>
        <p:spPr>
          <a:xfrm>
            <a:off x="238539" y="2773017"/>
            <a:ext cx="4899991" cy="2613992"/>
          </a:xfrm>
          <a:prstGeom prst="rect">
            <a:avLst/>
          </a:prstGeom>
        </p:spPr>
      </p:pic>
      <p:pic>
        <p:nvPicPr>
          <p:cNvPr id="8" name="Content Placeholder 7"/>
          <p:cNvPicPr>
            <a:picLocks noGrp="1" noChangeAspect="1"/>
          </p:cNvPicPr>
          <p:nvPr>
            <p:ph sz="half" idx="2"/>
          </p:nvPr>
        </p:nvPicPr>
        <p:blipFill rotWithShape="1">
          <a:blip r:embed="rId2"/>
          <a:srcRect t="48127" r="65238" b="22513"/>
          <a:stretch/>
        </p:blipFill>
        <p:spPr>
          <a:xfrm>
            <a:off x="5918471" y="2773017"/>
            <a:ext cx="5025369" cy="2683566"/>
          </a:xfrm>
          <a:prstGeom prst="rect">
            <a:avLst/>
          </a:prstGeom>
        </p:spPr>
      </p:pic>
      <p:sp>
        <p:nvSpPr>
          <p:cNvPr id="5" name="Text Placeholder 4"/>
          <p:cNvSpPr>
            <a:spLocks noGrp="1"/>
          </p:cNvSpPr>
          <p:nvPr>
            <p:ph type="body" idx="13"/>
          </p:nvPr>
        </p:nvSpPr>
        <p:spPr/>
        <p:txBody>
          <a:bodyPr/>
          <a:lstStyle/>
          <a:p>
            <a:r>
              <a:rPr lang="en-US" dirty="0" err="1" smtClean="0"/>
              <a:t>TOOl</a:t>
            </a:r>
            <a:r>
              <a:rPr lang="en-US" dirty="0" smtClean="0"/>
              <a:t>\</a:t>
            </a:r>
            <a:r>
              <a:rPr lang="en-US" dirty="0" err="1" smtClean="0"/>
              <a:t>Equipments</a:t>
            </a:r>
            <a:r>
              <a:rPr lang="en-US" dirty="0" smtClean="0"/>
              <a:t>:</a:t>
            </a:r>
            <a:endParaRPr lang="en-US" dirty="0"/>
          </a:p>
        </p:txBody>
      </p:sp>
      <p:sp>
        <p:nvSpPr>
          <p:cNvPr id="6" name="Text Placeholder 5"/>
          <p:cNvSpPr>
            <a:spLocks noGrp="1"/>
          </p:cNvSpPr>
          <p:nvPr>
            <p:ph type="body" sz="quarter" idx="3"/>
          </p:nvPr>
        </p:nvSpPr>
        <p:spPr/>
        <p:txBody>
          <a:bodyPr>
            <a:normAutofit/>
          </a:bodyPr>
          <a:lstStyle/>
          <a:p>
            <a:r>
              <a:rPr lang="en-US" dirty="0" smtClean="0"/>
              <a:t>Appointment(Associative):</a:t>
            </a:r>
            <a:endParaRPr lang="en-US" dirty="0"/>
          </a:p>
        </p:txBody>
      </p:sp>
    </p:spTree>
    <p:extLst>
      <p:ext uri="{BB962C8B-B14F-4D97-AF65-F5344CB8AC3E}">
        <p14:creationId xmlns:p14="http://schemas.microsoft.com/office/powerpoint/2010/main" val="280473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Junction tables for M:M relation:</a:t>
            </a:r>
            <a:endParaRPr lang="en-US" dirty="0"/>
          </a:p>
        </p:txBody>
      </p:sp>
      <p:pic>
        <p:nvPicPr>
          <p:cNvPr id="9" name="Content Placeholder 8"/>
          <p:cNvPicPr>
            <a:picLocks noGrp="1" noChangeAspect="1"/>
          </p:cNvPicPr>
          <p:nvPr>
            <p:ph sz="half" idx="1"/>
          </p:nvPr>
        </p:nvPicPr>
        <p:blipFill>
          <a:blip r:embed="rId2"/>
          <a:stretch>
            <a:fillRect/>
          </a:stretch>
        </p:blipFill>
        <p:spPr>
          <a:xfrm>
            <a:off x="1217654" y="2330450"/>
            <a:ext cx="2846305" cy="2112963"/>
          </a:xfrm>
          <a:prstGeom prst="rect">
            <a:avLst/>
          </a:prstGeom>
        </p:spPr>
      </p:pic>
      <p:pic>
        <p:nvPicPr>
          <p:cNvPr id="10" name="Content Placeholder 9"/>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6659" r="74709" b="66060"/>
          <a:stretch/>
        </p:blipFill>
        <p:spPr>
          <a:xfrm>
            <a:off x="474109" y="2714180"/>
            <a:ext cx="3589850" cy="1977484"/>
          </a:xfrm>
        </p:spPr>
      </p:pic>
      <p:sp>
        <p:nvSpPr>
          <p:cNvPr id="5" name="Text Placeholder 4"/>
          <p:cNvSpPr>
            <a:spLocks noGrp="1"/>
          </p:cNvSpPr>
          <p:nvPr>
            <p:ph type="body" idx="13"/>
          </p:nvPr>
        </p:nvSpPr>
        <p:spPr/>
        <p:txBody>
          <a:bodyPr/>
          <a:lstStyle/>
          <a:p>
            <a:r>
              <a:rPr lang="en-US" dirty="0" err="1" smtClean="0"/>
              <a:t>VisitProcedure</a:t>
            </a:r>
            <a:r>
              <a:rPr lang="en-US" dirty="0" smtClean="0"/>
              <a:t>:</a:t>
            </a:r>
            <a:endParaRPr lang="en-US" dirty="0"/>
          </a:p>
        </p:txBody>
      </p:sp>
      <p:sp>
        <p:nvSpPr>
          <p:cNvPr id="6" name="Text Placeholder 5"/>
          <p:cNvSpPr>
            <a:spLocks noGrp="1"/>
          </p:cNvSpPr>
          <p:nvPr>
            <p:ph type="body" sz="quarter" idx="3"/>
          </p:nvPr>
        </p:nvSpPr>
        <p:spPr/>
        <p:txBody>
          <a:bodyPr/>
          <a:lstStyle/>
          <a:p>
            <a:r>
              <a:rPr lang="en-US" dirty="0" err="1" smtClean="0"/>
              <a:t>VisitMedication</a:t>
            </a:r>
            <a:r>
              <a:rPr lang="en-US" dirty="0" smtClean="0"/>
              <a:t>:</a:t>
            </a:r>
            <a:endParaRPr lang="en-US" dirty="0"/>
          </a:p>
        </p:txBody>
      </p:sp>
      <p:sp>
        <p:nvSpPr>
          <p:cNvPr id="8" name="Text Placeholder 4"/>
          <p:cNvSpPr txBox="1">
            <a:spLocks/>
          </p:cNvSpPr>
          <p:nvPr/>
        </p:nvSpPr>
        <p:spPr>
          <a:xfrm>
            <a:off x="2100202" y="4985535"/>
            <a:ext cx="287675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smtClean="0"/>
              <a:t>VisitTool</a:t>
            </a:r>
            <a:r>
              <a:rPr lang="en-US" dirty="0" smtClean="0"/>
              <a:t>:</a:t>
            </a:r>
            <a:endParaRPr lang="en-US" dirty="0"/>
          </a:p>
        </p:txBody>
      </p:sp>
      <p:pic>
        <p:nvPicPr>
          <p:cNvPr id="11" name="Picture 10"/>
          <p:cNvPicPr>
            <a:picLocks noChangeAspect="1"/>
          </p:cNvPicPr>
          <p:nvPr/>
        </p:nvPicPr>
        <p:blipFill>
          <a:blip r:embed="rId2"/>
          <a:stretch>
            <a:fillRect/>
          </a:stretch>
        </p:blipFill>
        <p:spPr>
          <a:xfrm>
            <a:off x="3504975" y="1505545"/>
            <a:ext cx="5182049" cy="3846909"/>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t="33202" r="70040" b="40799"/>
          <a:stretch/>
        </p:blipFill>
        <p:spPr>
          <a:xfrm>
            <a:off x="4250795" y="4927188"/>
            <a:ext cx="3838516" cy="1751908"/>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60782" r="71014" b="12165"/>
          <a:stretch/>
        </p:blipFill>
        <p:spPr>
          <a:xfrm>
            <a:off x="7052733" y="2602822"/>
            <a:ext cx="4043372" cy="2014195"/>
          </a:xfrm>
          <a:prstGeom prst="rect">
            <a:avLst/>
          </a:prstGeom>
        </p:spPr>
      </p:pic>
    </p:spTree>
    <p:extLst>
      <p:ext uri="{BB962C8B-B14F-4D97-AF65-F5344CB8AC3E}">
        <p14:creationId xmlns:p14="http://schemas.microsoft.com/office/powerpoint/2010/main" val="2452796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Title 2"/>
          <p:cNvSpPr>
            <a:spLocks noGrp="1"/>
          </p:cNvSpPr>
          <p:nvPr>
            <p:ph type="ctrTitle"/>
          </p:nvPr>
        </p:nvSpPr>
        <p:spPr/>
        <p:txBody>
          <a:bodyPr/>
          <a:lstStyle/>
          <a:p>
            <a:r>
              <a:rPr lang="en-US" dirty="0" smtClean="0"/>
              <a:t>Multivalue attributes:</a:t>
            </a:r>
            <a:endParaRPr lang="en-US" dirty="0"/>
          </a:p>
        </p:txBody>
      </p:sp>
      <p:pic>
        <p:nvPicPr>
          <p:cNvPr id="10" name="Content Placeholder 9"/>
          <p:cNvPicPr>
            <a:picLocks noGrp="1" noChangeAspect="1"/>
          </p:cNvPicPr>
          <p:nvPr>
            <p:ph sz="half" idx="1"/>
          </p:nvPr>
        </p:nvPicPr>
        <p:blipFill rotWithShape="1">
          <a:blip r:embed="rId2"/>
          <a:srcRect t="31595" r="72657" b="42147"/>
          <a:stretch/>
        </p:blipFill>
        <p:spPr>
          <a:xfrm>
            <a:off x="392113" y="2872666"/>
            <a:ext cx="4765631" cy="2802580"/>
          </a:xfrm>
          <a:prstGeom prst="rect">
            <a:avLst/>
          </a:prstGeom>
        </p:spPr>
      </p:pic>
      <p:pic>
        <p:nvPicPr>
          <p:cNvPr id="11" name="Content Placeholder 10"/>
          <p:cNvPicPr>
            <a:picLocks noGrp="1" noChangeAspect="1"/>
          </p:cNvPicPr>
          <p:nvPr>
            <p:ph sz="half" idx="2"/>
          </p:nvPr>
        </p:nvPicPr>
        <p:blipFill rotWithShape="1">
          <a:blip r:embed="rId2"/>
          <a:srcRect t="57169" r="70460" b="11458"/>
          <a:stretch/>
        </p:blipFill>
        <p:spPr>
          <a:xfrm>
            <a:off x="6420678" y="2802835"/>
            <a:ext cx="4934710" cy="2872410"/>
          </a:xfrm>
          <a:prstGeom prst="rect">
            <a:avLst/>
          </a:prstGeom>
        </p:spPr>
      </p:pic>
      <p:sp>
        <p:nvSpPr>
          <p:cNvPr id="6" name="Text Placeholder 5"/>
          <p:cNvSpPr>
            <a:spLocks noGrp="1"/>
          </p:cNvSpPr>
          <p:nvPr>
            <p:ph type="body" idx="13"/>
          </p:nvPr>
        </p:nvSpPr>
        <p:spPr/>
        <p:txBody>
          <a:bodyPr/>
          <a:lstStyle/>
          <a:p>
            <a:r>
              <a:rPr lang="en-US" dirty="0" smtClean="0"/>
              <a:t>PHONEN_NO in Patient:</a:t>
            </a:r>
            <a:endParaRPr lang="en-US" dirty="0"/>
          </a:p>
        </p:txBody>
      </p:sp>
      <p:sp>
        <p:nvSpPr>
          <p:cNvPr id="7" name="Text Placeholder 6"/>
          <p:cNvSpPr>
            <a:spLocks noGrp="1"/>
          </p:cNvSpPr>
          <p:nvPr>
            <p:ph type="body" sz="quarter" idx="3"/>
          </p:nvPr>
        </p:nvSpPr>
        <p:spPr/>
        <p:txBody>
          <a:bodyPr/>
          <a:lstStyle/>
          <a:p>
            <a:r>
              <a:rPr lang="en-US" dirty="0" smtClean="0"/>
              <a:t>SPECAILIZATION in Dentist:</a:t>
            </a:r>
            <a:endParaRPr lang="en-US" dirty="0"/>
          </a:p>
        </p:txBody>
      </p:sp>
    </p:spTree>
    <p:extLst>
      <p:ext uri="{BB962C8B-B14F-4D97-AF65-F5344CB8AC3E}">
        <p14:creationId xmlns:p14="http://schemas.microsoft.com/office/powerpoint/2010/main" val="111272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Title 2"/>
          <p:cNvSpPr>
            <a:spLocks noGrp="1"/>
          </p:cNvSpPr>
          <p:nvPr>
            <p:ph type="ctrTitle"/>
          </p:nvPr>
        </p:nvSpPr>
        <p:spPr/>
        <p:txBody>
          <a:bodyPr/>
          <a:lstStyle/>
          <a:p>
            <a:r>
              <a:rPr lang="en-US" dirty="0" smtClean="0"/>
              <a:t>ALL the tables included in our </a:t>
            </a:r>
            <a:r>
              <a:rPr lang="en-US" dirty="0" err="1" smtClean="0"/>
              <a:t>db</a:t>
            </a:r>
            <a:r>
              <a:rPr lang="en-US" dirty="0"/>
              <a:t>:</a:t>
            </a:r>
          </a:p>
        </p:txBody>
      </p:sp>
      <p:pic>
        <p:nvPicPr>
          <p:cNvPr id="5" name="Picture 4"/>
          <p:cNvPicPr>
            <a:picLocks noChangeAspect="1"/>
          </p:cNvPicPr>
          <p:nvPr/>
        </p:nvPicPr>
        <p:blipFill rotWithShape="1">
          <a:blip r:embed="rId2"/>
          <a:srcRect t="26750" r="66452" b="18221"/>
          <a:stretch/>
        </p:blipFill>
        <p:spPr>
          <a:xfrm>
            <a:off x="846085" y="1918252"/>
            <a:ext cx="7572358" cy="4641574"/>
          </a:xfrm>
          <a:prstGeom prst="rect">
            <a:avLst/>
          </a:prstGeom>
        </p:spPr>
      </p:pic>
      <p:sp>
        <p:nvSpPr>
          <p:cNvPr id="6" name="TextBox 5"/>
          <p:cNvSpPr txBox="1"/>
          <p:nvPr/>
        </p:nvSpPr>
        <p:spPr>
          <a:xfrm>
            <a:off x="9680713" y="2315817"/>
            <a:ext cx="2080978" cy="3170099"/>
          </a:xfrm>
          <a:prstGeom prst="rect">
            <a:avLst/>
          </a:prstGeom>
          <a:noFill/>
        </p:spPr>
        <p:txBody>
          <a:bodyPr wrap="square" rtlCol="0">
            <a:spAutoFit/>
          </a:bodyPr>
          <a:lstStyle/>
          <a:p>
            <a:r>
              <a:rPr lang="en-US" sz="2000" b="1" dirty="0" smtClean="0">
                <a:ln w="0"/>
                <a:solidFill>
                  <a:schemeClr val="bg2"/>
                </a:solidFill>
                <a:effectLst>
                  <a:outerShdw blurRad="38100" dist="19050" dir="2700000" algn="tl" rotWithShape="0">
                    <a:schemeClr val="dk1">
                      <a:alpha val="40000"/>
                    </a:schemeClr>
                  </a:outerShdw>
                </a:effectLst>
                <a:latin typeface="Algerian" panose="04020705040A02060702" pitchFamily="82" charset="0"/>
              </a:rPr>
              <a:t>With  the help of SHOW TABLES:</a:t>
            </a:r>
            <a:br>
              <a:rPr lang="en-US" sz="2000" b="1" dirty="0" smtClean="0">
                <a:ln w="0"/>
                <a:solidFill>
                  <a:schemeClr val="bg2"/>
                </a:solidFill>
                <a:effectLst>
                  <a:outerShdw blurRad="38100" dist="19050" dir="2700000" algn="tl" rotWithShape="0">
                    <a:schemeClr val="dk1">
                      <a:alpha val="40000"/>
                    </a:schemeClr>
                  </a:outerShdw>
                </a:effectLst>
                <a:latin typeface="Algerian" panose="04020705040A02060702" pitchFamily="82" charset="0"/>
              </a:rPr>
            </a:br>
            <a:r>
              <a:rPr lang="en-US" sz="2000" b="1" dirty="0" smtClean="0">
                <a:ln w="0"/>
                <a:solidFill>
                  <a:schemeClr val="bg2"/>
                </a:solidFill>
                <a:effectLst>
                  <a:outerShdw blurRad="38100" dist="19050" dir="2700000" algn="tl" rotWithShape="0">
                    <a:schemeClr val="dk1">
                      <a:alpha val="40000"/>
                    </a:schemeClr>
                  </a:outerShdw>
                </a:effectLst>
                <a:latin typeface="Algerian" panose="04020705040A02060702" pitchFamily="82" charset="0"/>
              </a:rPr>
              <a:t>You’ll ab able to see the all the tables which is present in your database</a:t>
            </a:r>
            <a:r>
              <a:rPr lang="en-US" dirty="0" smtClean="0">
                <a:ln w="0"/>
                <a:solidFill>
                  <a:schemeClr val="bg2"/>
                </a:solidFill>
                <a:effectLst>
                  <a:outerShdw blurRad="38100" dist="19050" dir="2700000" algn="tl" rotWithShape="0">
                    <a:schemeClr val="dk1">
                      <a:alpha val="40000"/>
                    </a:schemeClr>
                  </a:outerShdw>
                </a:effectLst>
              </a:rPr>
              <a:t>.</a:t>
            </a:r>
            <a:endParaRPr lang="en-US"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988688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7321" y="329706"/>
            <a:ext cx="10134369" cy="1002552"/>
          </a:xfrm>
        </p:spPr>
        <p:txBody>
          <a:bodyPr/>
          <a:lstStyle/>
          <a:p>
            <a:r>
              <a:rPr lang="en-US" dirty="0" smtClean="0"/>
              <a:t>Insert command on </a:t>
            </a:r>
            <a:r>
              <a:rPr lang="en-US" dirty="0" err="1" smtClean="0"/>
              <a:t>mysql</a:t>
            </a:r>
            <a:r>
              <a:rPr lang="en-US" dirty="0" smtClean="0"/>
              <a:t>;</a:t>
            </a:r>
            <a:endParaRPr lang="en-US" dirty="0"/>
          </a:p>
        </p:txBody>
      </p:sp>
      <p:pic>
        <p:nvPicPr>
          <p:cNvPr id="7" name="Content Placeholder 6"/>
          <p:cNvPicPr>
            <a:picLocks noGrp="1" noChangeAspect="1"/>
          </p:cNvPicPr>
          <p:nvPr>
            <p:ph sz="half" idx="1"/>
          </p:nvPr>
        </p:nvPicPr>
        <p:blipFill>
          <a:blip r:embed="rId2"/>
          <a:stretch>
            <a:fillRect/>
          </a:stretch>
        </p:blipFill>
        <p:spPr>
          <a:xfrm>
            <a:off x="1627188" y="3842733"/>
            <a:ext cx="4694237" cy="821947"/>
          </a:xfrm>
          <a:prstGeom prst="rect">
            <a:avLst/>
          </a:prstGeom>
        </p:spPr>
      </p:pic>
      <p:sp>
        <p:nvSpPr>
          <p:cNvPr id="5" name="Text Placeholder 4"/>
          <p:cNvSpPr>
            <a:spLocks noGrp="1"/>
          </p:cNvSpPr>
          <p:nvPr>
            <p:ph type="body" idx="13"/>
          </p:nvPr>
        </p:nvSpPr>
        <p:spPr>
          <a:xfrm>
            <a:off x="1627322" y="1468740"/>
            <a:ext cx="10135806" cy="823912"/>
          </a:xfrm>
        </p:spPr>
        <p:txBody>
          <a:bodyPr/>
          <a:lstStyle/>
          <a:p>
            <a:r>
              <a:rPr lang="en-US" dirty="0" smtClean="0"/>
              <a:t>INSERT INTO </a:t>
            </a:r>
            <a:r>
              <a:rPr lang="en-US" dirty="0" err="1" smtClean="0"/>
              <a:t>table_name</a:t>
            </a:r>
            <a:r>
              <a:rPr lang="en-US" dirty="0" smtClean="0"/>
              <a:t> VALUES (………………..);</a:t>
            </a:r>
            <a:endParaRPr lang="en-US" dirty="0"/>
          </a:p>
        </p:txBody>
      </p:sp>
      <p:pic>
        <p:nvPicPr>
          <p:cNvPr id="8" name="Picture 7"/>
          <p:cNvPicPr>
            <a:picLocks noChangeAspect="1"/>
          </p:cNvPicPr>
          <p:nvPr/>
        </p:nvPicPr>
        <p:blipFill rotWithShape="1">
          <a:blip r:embed="rId3"/>
          <a:srcRect l="109" t="36094" r="29599" b="26054"/>
          <a:stretch/>
        </p:blipFill>
        <p:spPr>
          <a:xfrm>
            <a:off x="2265588" y="2887133"/>
            <a:ext cx="8469336" cy="2565401"/>
          </a:xfrm>
          <a:prstGeom prst="rect">
            <a:avLst/>
          </a:prstGeom>
        </p:spPr>
      </p:pic>
    </p:spTree>
    <p:extLst>
      <p:ext uri="{BB962C8B-B14F-4D97-AF65-F5344CB8AC3E}">
        <p14:creationId xmlns:p14="http://schemas.microsoft.com/office/powerpoint/2010/main" val="640748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u="sng" dirty="0" smtClean="0"/>
              <a:t>Queries used For making tables</a:t>
            </a:r>
            <a:endParaRPr lang="en-US" u="sng" dirty="0"/>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a:xfrm>
            <a:off x="1627321" y="1512058"/>
            <a:ext cx="10134371" cy="4849283"/>
          </a:xfrm>
        </p:spPr>
        <p:txBody>
          <a:bodyPr>
            <a:noAutofit/>
          </a:bodyPr>
          <a:lstStyle/>
          <a:p>
            <a:r>
              <a:rPr lang="en-US" sz="2400" dirty="0" smtClean="0"/>
              <a:t>CREATE </a:t>
            </a:r>
            <a:r>
              <a:rPr lang="en-US" sz="2400" dirty="0"/>
              <a:t>DATABASE </a:t>
            </a:r>
            <a:r>
              <a:rPr lang="en-US" sz="2400" dirty="0" err="1"/>
              <a:t>database_name</a:t>
            </a:r>
            <a:r>
              <a:rPr lang="en-US" sz="2400" dirty="0" smtClean="0"/>
              <a:t>;</a:t>
            </a:r>
          </a:p>
          <a:p>
            <a:r>
              <a:rPr lang="en-US" sz="2400" dirty="0" smtClean="0"/>
              <a:t>USE </a:t>
            </a:r>
            <a:r>
              <a:rPr lang="en-US" sz="2400" dirty="0" err="1"/>
              <a:t>database_name</a:t>
            </a:r>
            <a:r>
              <a:rPr lang="en-US" sz="2400" dirty="0" smtClean="0"/>
              <a:t>;</a:t>
            </a:r>
          </a:p>
          <a:p>
            <a:r>
              <a:rPr lang="en-US" sz="2400" dirty="0" smtClean="0"/>
              <a:t>CREATE </a:t>
            </a:r>
            <a:r>
              <a:rPr lang="en-US" sz="2400" dirty="0"/>
              <a:t>TABLE </a:t>
            </a:r>
            <a:r>
              <a:rPr lang="en-US" sz="2400" dirty="0" err="1"/>
              <a:t>table_name</a:t>
            </a:r>
            <a:r>
              <a:rPr lang="en-US" sz="2400" dirty="0"/>
              <a:t> (    column_name1 DATA_TYPE,    column_name2 DATA_TYPE</a:t>
            </a:r>
            <a:r>
              <a:rPr lang="en-US" sz="2400" dirty="0" smtClean="0"/>
              <a:t>,…...);</a:t>
            </a:r>
          </a:p>
          <a:p>
            <a:r>
              <a:rPr lang="en-US" sz="2400" dirty="0" smtClean="0"/>
              <a:t>INSERT </a:t>
            </a:r>
            <a:r>
              <a:rPr lang="en-US" sz="2400" dirty="0"/>
              <a:t>INTO </a:t>
            </a:r>
            <a:r>
              <a:rPr lang="en-US" sz="2400" dirty="0" err="1"/>
              <a:t>table_name</a:t>
            </a:r>
            <a:r>
              <a:rPr lang="en-US" sz="2400" dirty="0"/>
              <a:t> (column_name1, column_name2, ...)VALUES (value1, value2</a:t>
            </a:r>
            <a:r>
              <a:rPr lang="en-US" sz="2400" dirty="0" smtClean="0"/>
              <a:t>,…...);</a:t>
            </a:r>
          </a:p>
          <a:p>
            <a:r>
              <a:rPr lang="en-US" sz="2400" dirty="0" smtClean="0"/>
              <a:t>SHOW </a:t>
            </a:r>
            <a:r>
              <a:rPr lang="en-US" sz="2400" dirty="0"/>
              <a:t>DATABASES</a:t>
            </a:r>
            <a:r>
              <a:rPr lang="en-US" sz="2400" dirty="0" smtClean="0"/>
              <a:t>;</a:t>
            </a:r>
          </a:p>
          <a:p>
            <a:r>
              <a:rPr lang="en-US" sz="2400" dirty="0" smtClean="0"/>
              <a:t>SHOW </a:t>
            </a:r>
            <a:r>
              <a:rPr lang="en-US" sz="2400" dirty="0"/>
              <a:t>TABLES</a:t>
            </a:r>
            <a:r>
              <a:rPr lang="en-US" sz="2400" dirty="0" smtClean="0"/>
              <a:t>;</a:t>
            </a:r>
          </a:p>
          <a:p>
            <a:r>
              <a:rPr lang="en-US" sz="2400" dirty="0" smtClean="0"/>
              <a:t>DESCRIBE </a:t>
            </a:r>
            <a:r>
              <a:rPr lang="en-US" sz="2400" dirty="0" err="1"/>
              <a:t>table_name</a:t>
            </a:r>
            <a:r>
              <a:rPr lang="en-US" sz="2400" dirty="0" smtClean="0"/>
              <a:t>;</a:t>
            </a:r>
          </a:p>
          <a:p>
            <a:r>
              <a:rPr lang="en-US" sz="2400" dirty="0" smtClean="0"/>
              <a:t>UPDATE </a:t>
            </a:r>
            <a:r>
              <a:rPr lang="en-US" sz="2400" dirty="0" err="1" smtClean="0"/>
              <a:t>table_name</a:t>
            </a:r>
            <a:r>
              <a:rPr lang="en-US" sz="2400" dirty="0" smtClean="0"/>
              <a:t> SET </a:t>
            </a:r>
            <a:r>
              <a:rPr lang="en-US" sz="2400" dirty="0" err="1"/>
              <a:t>column_name</a:t>
            </a:r>
            <a:r>
              <a:rPr lang="en-US" sz="2400" dirty="0"/>
              <a:t> = </a:t>
            </a:r>
            <a:r>
              <a:rPr lang="en-US" sz="2400" dirty="0" err="1"/>
              <a:t>new_valueWHERE</a:t>
            </a:r>
            <a:r>
              <a:rPr lang="en-US" sz="2400" dirty="0"/>
              <a:t> condition</a:t>
            </a:r>
            <a:r>
              <a:rPr lang="en-US" sz="2400" dirty="0" smtClean="0"/>
              <a:t>;</a:t>
            </a:r>
          </a:p>
        </p:txBody>
      </p:sp>
    </p:spTree>
    <p:extLst>
      <p:ext uri="{BB962C8B-B14F-4D97-AF65-F5344CB8AC3E}">
        <p14:creationId xmlns:p14="http://schemas.microsoft.com/office/powerpoint/2010/main" val="26252971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UPDATE Command:</a:t>
            </a:r>
            <a:endParaRPr lang="en-US" dirty="0"/>
          </a:p>
        </p:txBody>
      </p:sp>
      <p:pic>
        <p:nvPicPr>
          <p:cNvPr id="7" name="Content Placeholder 6"/>
          <p:cNvPicPr>
            <a:picLocks noGrp="1" noChangeAspect="1"/>
          </p:cNvPicPr>
          <p:nvPr>
            <p:ph sz="half" idx="1"/>
          </p:nvPr>
        </p:nvPicPr>
        <p:blipFill rotWithShape="1">
          <a:blip r:embed="rId2"/>
          <a:srcRect t="790" r="9777" b="37917"/>
          <a:stretch/>
        </p:blipFill>
        <p:spPr>
          <a:xfrm>
            <a:off x="1281112" y="2556932"/>
            <a:ext cx="8955087" cy="2810934"/>
          </a:xfrm>
          <a:prstGeom prst="rect">
            <a:avLst/>
          </a:prstGeom>
        </p:spPr>
      </p:pic>
      <p:sp>
        <p:nvSpPr>
          <p:cNvPr id="5" name="Text Placeholder 4"/>
          <p:cNvSpPr>
            <a:spLocks noGrp="1"/>
          </p:cNvSpPr>
          <p:nvPr>
            <p:ph type="body" idx="13"/>
          </p:nvPr>
        </p:nvSpPr>
        <p:spPr>
          <a:xfrm>
            <a:off x="392623" y="1468740"/>
            <a:ext cx="11062777" cy="823912"/>
          </a:xfrm>
        </p:spPr>
        <p:txBody>
          <a:bodyPr>
            <a:normAutofit/>
          </a:bodyPr>
          <a:lstStyle/>
          <a:p>
            <a:r>
              <a:rPr lang="en-US" dirty="0" smtClean="0"/>
              <a:t>UPDATE </a:t>
            </a:r>
            <a:r>
              <a:rPr lang="en-US" dirty="0" err="1" smtClean="0"/>
              <a:t>table_name</a:t>
            </a:r>
            <a:r>
              <a:rPr lang="en-US" dirty="0" smtClean="0"/>
              <a:t> SET </a:t>
            </a:r>
            <a:r>
              <a:rPr lang="en-US" dirty="0" err="1" smtClean="0"/>
              <a:t>column_name</a:t>
            </a:r>
            <a:r>
              <a:rPr lang="en-US" dirty="0" smtClean="0"/>
              <a:t>=“ “ where column=“ “:</a:t>
            </a:r>
            <a:endParaRPr lang="en-US" dirty="0"/>
          </a:p>
        </p:txBody>
      </p:sp>
    </p:spTree>
    <p:extLst>
      <p:ext uri="{BB962C8B-B14F-4D97-AF65-F5344CB8AC3E}">
        <p14:creationId xmlns:p14="http://schemas.microsoft.com/office/powerpoint/2010/main" val="1837807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2623" y="339645"/>
            <a:ext cx="11369068" cy="1252088"/>
          </a:xfrm>
        </p:spPr>
        <p:txBody>
          <a:bodyPr/>
          <a:lstStyle/>
          <a:p>
            <a:r>
              <a:rPr lang="en-US" dirty="0" smtClean="0"/>
              <a:t>TO select a certain </a:t>
            </a:r>
            <a:r>
              <a:rPr lang="en-US" dirty="0" err="1" smtClean="0"/>
              <a:t>coumn</a:t>
            </a:r>
            <a:r>
              <a:rPr lang="en-US" dirty="0" smtClean="0"/>
              <a:t> from the table:</a:t>
            </a:r>
            <a:endParaRPr lang="en-US" dirty="0"/>
          </a:p>
        </p:txBody>
      </p:sp>
      <p:sp>
        <p:nvSpPr>
          <p:cNvPr id="5" name="Text Placeholder 4"/>
          <p:cNvSpPr>
            <a:spLocks noGrp="1"/>
          </p:cNvSpPr>
          <p:nvPr>
            <p:ph type="body" idx="13"/>
          </p:nvPr>
        </p:nvSpPr>
        <p:spPr>
          <a:xfrm>
            <a:off x="392623" y="1705806"/>
            <a:ext cx="10283844" cy="715661"/>
          </a:xfrm>
        </p:spPr>
        <p:txBody>
          <a:bodyPr/>
          <a:lstStyle/>
          <a:p>
            <a:r>
              <a:rPr lang="en-US" dirty="0" smtClean="0"/>
              <a:t>SELECT </a:t>
            </a:r>
            <a:r>
              <a:rPr lang="en-US" dirty="0" err="1" smtClean="0"/>
              <a:t>Column_name</a:t>
            </a:r>
            <a:r>
              <a:rPr lang="en-US" dirty="0" smtClean="0"/>
              <a:t> from </a:t>
            </a:r>
            <a:r>
              <a:rPr lang="en-US" dirty="0" err="1" smtClean="0"/>
              <a:t>table_name</a:t>
            </a:r>
            <a:r>
              <a:rPr lang="en-US" dirty="0" smtClean="0"/>
              <a:t>;</a:t>
            </a:r>
            <a:endParaRPr lang="en-US" dirty="0"/>
          </a:p>
        </p:txBody>
      </p:sp>
      <p:sp>
        <p:nvSpPr>
          <p:cNvPr id="16" name="Content Placeholder 15"/>
          <p:cNvSpPr>
            <a:spLocks noGrp="1"/>
          </p:cNvSpPr>
          <p:nvPr>
            <p:ph sz="half" idx="1"/>
          </p:nvPr>
        </p:nvSpPr>
        <p:spPr/>
        <p:txBody>
          <a:bodyPr/>
          <a:lstStyle/>
          <a:p>
            <a:endParaRPr lang="en-US" dirty="0"/>
          </a:p>
        </p:txBody>
      </p:sp>
      <p:pic>
        <p:nvPicPr>
          <p:cNvPr id="17" name="Picture 16"/>
          <p:cNvPicPr>
            <a:picLocks noChangeAspect="1"/>
          </p:cNvPicPr>
          <p:nvPr/>
        </p:nvPicPr>
        <p:blipFill rotWithShape="1">
          <a:blip r:embed="rId2"/>
          <a:srcRect t="2497" r="28312" b="12077"/>
          <a:stretch/>
        </p:blipFill>
        <p:spPr>
          <a:xfrm>
            <a:off x="2839453" y="2646947"/>
            <a:ext cx="6824311" cy="3811606"/>
          </a:xfrm>
          <a:prstGeom prst="rect">
            <a:avLst/>
          </a:prstGeom>
        </p:spPr>
      </p:pic>
    </p:spTree>
    <p:extLst>
      <p:ext uri="{BB962C8B-B14F-4D97-AF65-F5344CB8AC3E}">
        <p14:creationId xmlns:p14="http://schemas.microsoft.com/office/powerpoint/2010/main" val="3285989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Title 2"/>
          <p:cNvSpPr>
            <a:spLocks noGrp="1"/>
          </p:cNvSpPr>
          <p:nvPr>
            <p:ph type="ctrTitle"/>
          </p:nvPr>
        </p:nvSpPr>
        <p:spPr/>
        <p:txBody>
          <a:bodyPr/>
          <a:lstStyle/>
          <a:p>
            <a:r>
              <a:rPr lang="en-US" dirty="0" smtClean="0"/>
              <a:t>Select name by Alias :</a:t>
            </a:r>
            <a:endParaRPr lang="en-US" dirty="0"/>
          </a:p>
        </p:txBody>
      </p:sp>
      <p:pic>
        <p:nvPicPr>
          <p:cNvPr id="8" name="Content Placeholder 7"/>
          <p:cNvPicPr>
            <a:picLocks noGrp="1" noChangeAspect="1"/>
          </p:cNvPicPr>
          <p:nvPr>
            <p:ph sz="half" idx="1"/>
          </p:nvPr>
        </p:nvPicPr>
        <p:blipFill rotWithShape="1">
          <a:blip r:embed="rId2"/>
          <a:srcRect r="12470" b="16131"/>
          <a:stretch/>
        </p:blipFill>
        <p:spPr>
          <a:xfrm>
            <a:off x="2614867" y="2872581"/>
            <a:ext cx="6135687" cy="3037152"/>
          </a:xfrm>
          <a:prstGeom prst="rect">
            <a:avLst/>
          </a:prstGeom>
        </p:spPr>
      </p:pic>
      <p:sp>
        <p:nvSpPr>
          <p:cNvPr id="6" name="Text Placeholder 5"/>
          <p:cNvSpPr>
            <a:spLocks noGrp="1"/>
          </p:cNvSpPr>
          <p:nvPr>
            <p:ph type="body" idx="13"/>
          </p:nvPr>
        </p:nvSpPr>
        <p:spPr>
          <a:xfrm>
            <a:off x="392623" y="1468740"/>
            <a:ext cx="10580177" cy="823912"/>
          </a:xfrm>
        </p:spPr>
        <p:txBody>
          <a:bodyPr/>
          <a:lstStyle/>
          <a:p>
            <a:r>
              <a:rPr lang="en-US" dirty="0" smtClean="0"/>
              <a:t>SELECT  </a:t>
            </a:r>
            <a:r>
              <a:rPr lang="en-US" dirty="0" err="1" smtClean="0"/>
              <a:t>original_name</a:t>
            </a:r>
            <a:r>
              <a:rPr lang="en-US" dirty="0" smtClean="0"/>
              <a:t> AS alias from </a:t>
            </a:r>
            <a:r>
              <a:rPr lang="en-US" dirty="0" err="1" smtClean="0"/>
              <a:t>table_name</a:t>
            </a:r>
            <a:r>
              <a:rPr lang="en-US" dirty="0" smtClean="0"/>
              <a:t>;</a:t>
            </a:r>
            <a:endParaRPr lang="en-US" dirty="0"/>
          </a:p>
        </p:txBody>
      </p:sp>
    </p:spTree>
    <p:extLst>
      <p:ext uri="{BB962C8B-B14F-4D97-AF65-F5344CB8AC3E}">
        <p14:creationId xmlns:p14="http://schemas.microsoft.com/office/powerpoint/2010/main" val="878006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CONClusion</a:t>
            </a:r>
            <a:r>
              <a:rPr lang="en-US" dirty="0" smtClean="0"/>
              <a:t>:</a:t>
            </a:r>
            <a:endParaRPr lang="en-US" dirty="0"/>
          </a:p>
        </p:txBody>
      </p:sp>
      <p:sp>
        <p:nvSpPr>
          <p:cNvPr id="3" name="Text Placeholder 2"/>
          <p:cNvSpPr>
            <a:spLocks noGrp="1"/>
          </p:cNvSpPr>
          <p:nvPr>
            <p:ph type="body" sz="quarter" idx="14"/>
          </p:nvPr>
        </p:nvSpPr>
        <p:spPr>
          <a:xfrm>
            <a:off x="1627319" y="2163049"/>
            <a:ext cx="10134371" cy="3323351"/>
          </a:xfrm>
        </p:spPr>
        <p:txBody>
          <a:bodyPr/>
          <a:lstStyle/>
          <a:p>
            <a:r>
              <a:rPr lang="en-US" sz="2000" dirty="0">
                <a:latin typeface="Bahnschrift Light" panose="020B0502040204020203" pitchFamily="34" charset="0"/>
              </a:rPr>
              <a:t>In conclusion, the dental clinic database effectively applies normalization principles to create a structured and efficient system for managing patient and clinic information. By organizing data into distinct entities and ensuring that multivalue attributes are handled appropriately, the database minimizes redundancy and enhances data integrity. This thoughtful design not only streamlines operations but also improves the overall quality of patient care, making it easier for the clinic to deliver exceptional service. Ultimately, the database serves as a vital tool in supporting the clinic's mission to provide effective and organized dental care.</a:t>
            </a:r>
          </a:p>
          <a:p>
            <a:endParaRPr lang="en-US" dirty="0"/>
          </a:p>
        </p:txBody>
      </p:sp>
    </p:spTree>
    <p:extLst>
      <p:ext uri="{BB962C8B-B14F-4D97-AF65-F5344CB8AC3E}">
        <p14:creationId xmlns:p14="http://schemas.microsoft.com/office/powerpoint/2010/main" val="2204718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a:t>Queries used For </a:t>
            </a:r>
            <a:r>
              <a:rPr lang="en-US" u="sng" dirty="0" smtClean="0"/>
              <a:t>making tables</a:t>
            </a:r>
            <a:endParaRPr lang="en-US" u="sng" dirty="0"/>
          </a:p>
        </p:txBody>
      </p:sp>
      <p:sp>
        <p:nvSpPr>
          <p:cNvPr id="3" name="Text Placeholder 2"/>
          <p:cNvSpPr>
            <a:spLocks noGrp="1"/>
          </p:cNvSpPr>
          <p:nvPr>
            <p:ph type="body" sz="quarter" idx="14"/>
          </p:nvPr>
        </p:nvSpPr>
        <p:spPr/>
        <p:txBody>
          <a:bodyPr>
            <a:normAutofit lnSpcReduction="10000"/>
          </a:bodyPr>
          <a:lstStyle/>
          <a:p>
            <a:r>
              <a:rPr lang="en-US" sz="2400" dirty="0"/>
              <a:t>ALTER TABLE </a:t>
            </a:r>
            <a:r>
              <a:rPr lang="en-US" sz="2400" dirty="0" err="1"/>
              <a:t>table_name</a:t>
            </a:r>
            <a:r>
              <a:rPr lang="en-US" sz="2400" dirty="0"/>
              <a:t> ADD COLUMN </a:t>
            </a:r>
            <a:r>
              <a:rPr lang="en-US" sz="2400" dirty="0" err="1"/>
              <a:t>column_name</a:t>
            </a:r>
            <a:r>
              <a:rPr lang="en-US" sz="2400" dirty="0"/>
              <a:t> DATA_TYPE;</a:t>
            </a:r>
          </a:p>
          <a:p>
            <a:r>
              <a:rPr lang="en-US" sz="2400" dirty="0"/>
              <a:t>ALTER TABLE </a:t>
            </a:r>
            <a:r>
              <a:rPr lang="en-US" sz="2400" dirty="0" err="1"/>
              <a:t>table_name</a:t>
            </a:r>
            <a:r>
              <a:rPr lang="en-US" sz="2400" dirty="0"/>
              <a:t> MODIFY COLUMN </a:t>
            </a:r>
            <a:r>
              <a:rPr lang="en-US" sz="2400" dirty="0" err="1"/>
              <a:t>column_name</a:t>
            </a:r>
            <a:r>
              <a:rPr lang="en-US" sz="2400" dirty="0"/>
              <a:t> NEW_DATA_TYPE</a:t>
            </a:r>
            <a:r>
              <a:rPr lang="en-US" sz="2400" dirty="0" smtClean="0"/>
              <a:t>;</a:t>
            </a:r>
            <a:endParaRPr lang="en-US" sz="2400" dirty="0"/>
          </a:p>
          <a:p>
            <a:r>
              <a:rPr lang="en-US" sz="2400" dirty="0" smtClean="0"/>
              <a:t>ALTER </a:t>
            </a:r>
            <a:r>
              <a:rPr lang="en-US" sz="2400" dirty="0"/>
              <a:t>TABLE </a:t>
            </a:r>
            <a:r>
              <a:rPr lang="en-US" sz="2400" dirty="0" err="1" smtClean="0"/>
              <a:t>table</a:t>
            </a:r>
            <a:r>
              <a:rPr lang="en-US" sz="2400" dirty="0" smtClean="0"/>
              <a:t> name DROP </a:t>
            </a:r>
            <a:r>
              <a:rPr lang="en-US" sz="2400" dirty="0"/>
              <a:t>COLUMN </a:t>
            </a:r>
            <a:r>
              <a:rPr lang="en-US" sz="2400" dirty="0" err="1"/>
              <a:t>column_name</a:t>
            </a:r>
            <a:r>
              <a:rPr lang="en-US" sz="2400" dirty="0" smtClean="0"/>
              <a:t>;</a:t>
            </a:r>
          </a:p>
          <a:p>
            <a:r>
              <a:rPr lang="en-US" sz="2400" dirty="0" smtClean="0"/>
              <a:t>DELETE </a:t>
            </a:r>
            <a:r>
              <a:rPr lang="en-US" sz="2400" dirty="0"/>
              <a:t>FROM </a:t>
            </a:r>
            <a:r>
              <a:rPr lang="en-US" sz="2400" dirty="0" err="1" smtClean="0"/>
              <a:t>table_name</a:t>
            </a:r>
            <a:r>
              <a:rPr lang="en-US" sz="2400" dirty="0" smtClean="0"/>
              <a:t> WHERE </a:t>
            </a:r>
            <a:r>
              <a:rPr lang="en-US" sz="2400" dirty="0"/>
              <a:t>condition</a:t>
            </a:r>
            <a:r>
              <a:rPr lang="en-US" sz="2400" dirty="0" smtClean="0"/>
              <a:t>;</a:t>
            </a:r>
          </a:p>
          <a:p>
            <a:r>
              <a:rPr lang="en-US" sz="2400" dirty="0" smtClean="0"/>
              <a:t>DROP </a:t>
            </a:r>
            <a:r>
              <a:rPr lang="en-US" sz="2400" dirty="0"/>
              <a:t>TABLE </a:t>
            </a:r>
            <a:r>
              <a:rPr lang="en-US" sz="2400" dirty="0" err="1"/>
              <a:t>table_name</a:t>
            </a:r>
            <a:r>
              <a:rPr lang="en-US" sz="2400" dirty="0" smtClean="0"/>
              <a:t>;</a:t>
            </a:r>
          </a:p>
          <a:p>
            <a:r>
              <a:rPr lang="en-US" sz="2400" dirty="0" smtClean="0"/>
              <a:t>DROP </a:t>
            </a:r>
            <a:r>
              <a:rPr lang="en-US" sz="2400" dirty="0"/>
              <a:t>DATABASE </a:t>
            </a:r>
            <a:r>
              <a:rPr lang="en-US" sz="2400" dirty="0" err="1"/>
              <a:t>database_name</a:t>
            </a:r>
            <a:r>
              <a:rPr lang="en-US" sz="2400" dirty="0" smtClean="0"/>
              <a:t>;</a:t>
            </a:r>
          </a:p>
          <a:p>
            <a:r>
              <a:rPr lang="en-US" sz="2400" dirty="0"/>
              <a:t>SELECT * FROM </a:t>
            </a:r>
            <a:r>
              <a:rPr lang="en-US" sz="2400" dirty="0" err="1"/>
              <a:t>table_name</a:t>
            </a:r>
            <a:r>
              <a:rPr lang="en-US" sz="2400" dirty="0" smtClean="0"/>
              <a:t>;</a:t>
            </a:r>
          </a:p>
          <a:p>
            <a:r>
              <a:rPr lang="en-US" sz="2400" dirty="0" smtClean="0"/>
              <a:t>SELECT </a:t>
            </a:r>
            <a:r>
              <a:rPr lang="en-US" sz="2400" dirty="0"/>
              <a:t>column_name1, column_name2 FROM </a:t>
            </a:r>
            <a:r>
              <a:rPr lang="en-US" sz="2400" dirty="0" err="1"/>
              <a:t>table_name</a:t>
            </a:r>
            <a:r>
              <a:rPr lang="en-US" sz="2400" dirty="0" smtClean="0"/>
              <a:t>;</a:t>
            </a:r>
          </a:p>
          <a:p>
            <a:r>
              <a:rPr lang="en-US" sz="2400" dirty="0" smtClean="0"/>
              <a:t>SELECT </a:t>
            </a:r>
            <a:r>
              <a:rPr lang="en-US" sz="2400" dirty="0"/>
              <a:t>* FROM </a:t>
            </a:r>
            <a:r>
              <a:rPr lang="en-US" sz="2400" dirty="0" err="1"/>
              <a:t>table_nameWHERE</a:t>
            </a:r>
            <a:r>
              <a:rPr lang="en-US" sz="2400" dirty="0"/>
              <a:t> condition</a:t>
            </a:r>
            <a:r>
              <a:rPr lang="en-US" sz="2400" dirty="0" smtClean="0"/>
              <a:t>;</a:t>
            </a:r>
          </a:p>
          <a:p>
            <a:r>
              <a:rPr lang="en-US" sz="2400" dirty="0"/>
              <a:t>SELECT </a:t>
            </a:r>
            <a:r>
              <a:rPr lang="en-US" sz="2400" dirty="0" err="1"/>
              <a:t>column_name</a:t>
            </a:r>
            <a:r>
              <a:rPr lang="en-US" sz="2400" dirty="0"/>
              <a:t> AS </a:t>
            </a:r>
            <a:r>
              <a:rPr lang="en-US" sz="2400" dirty="0" err="1"/>
              <a:t>alias_name</a:t>
            </a:r>
            <a:r>
              <a:rPr lang="en-US" sz="2400" dirty="0"/>
              <a:t> FROM </a:t>
            </a:r>
            <a:r>
              <a:rPr lang="en-US" sz="2400" dirty="0" err="1"/>
              <a:t>table_name</a:t>
            </a:r>
            <a:r>
              <a:rPr lang="en-US" sz="2400" dirty="0"/>
              <a:t>;</a:t>
            </a:r>
          </a:p>
        </p:txBody>
      </p:sp>
    </p:spTree>
    <p:extLst>
      <p:ext uri="{BB962C8B-B14F-4D97-AF65-F5344CB8AC3E}">
        <p14:creationId xmlns:p14="http://schemas.microsoft.com/office/powerpoint/2010/main" val="302287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1124486" y="1"/>
            <a:ext cx="11067514" cy="6857999"/>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98086" y="2714626"/>
            <a:ext cx="10120313" cy="828676"/>
          </a:xfrm>
        </p:spPr>
        <p:txBody>
          <a:bodyPr/>
          <a:lstStyle/>
          <a:p>
            <a:r>
              <a:rPr lang="en-US" dirty="0" smtClean="0">
                <a:solidFill>
                  <a:schemeClr val="bg1"/>
                </a:solidFill>
              </a:rPr>
              <a:t>         </a:t>
            </a:r>
            <a:r>
              <a:rPr lang="en-US" sz="4000" b="1" u="sng" dirty="0" smtClean="0">
                <a:solidFill>
                  <a:schemeClr val="bg1"/>
                </a:solidFill>
                <a:latin typeface="+mn-lt"/>
              </a:rPr>
              <a:t>Entity relationship diagram</a:t>
            </a:r>
            <a:endParaRPr lang="en-US" sz="4000" b="1" u="sng" dirty="0">
              <a:solidFill>
                <a:schemeClr val="bg1"/>
              </a:solidFill>
              <a:latin typeface="+mn-lt"/>
            </a:endParaRPr>
          </a:p>
        </p:txBody>
      </p:sp>
    </p:spTree>
    <p:extLst>
      <p:ext uri="{BB962C8B-B14F-4D97-AF65-F5344CB8AC3E}">
        <p14:creationId xmlns:p14="http://schemas.microsoft.com/office/powerpoint/2010/main" val="4067864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23744" y="680936"/>
            <a:ext cx="6801255" cy="5025597"/>
          </a:xfrm>
          <a:prstGeom prst="rect">
            <a:avLst/>
          </a:prstGeom>
        </p:spPr>
      </p:pic>
    </p:spTree>
    <p:extLst>
      <p:ext uri="{BB962C8B-B14F-4D97-AF65-F5344CB8AC3E}">
        <p14:creationId xmlns:p14="http://schemas.microsoft.com/office/powerpoint/2010/main" val="2588385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84359" y="339645"/>
            <a:ext cx="10134369" cy="1002552"/>
          </a:xfrm>
        </p:spPr>
        <p:txBody>
          <a:bodyPr/>
          <a:lstStyle/>
          <a:p>
            <a:r>
              <a:rPr lang="en-US" dirty="0" smtClean="0"/>
              <a:t>Normalization</a:t>
            </a:r>
            <a:endParaRPr lang="en-US" dirty="0"/>
          </a:p>
        </p:txBody>
      </p:sp>
      <p:sp>
        <p:nvSpPr>
          <p:cNvPr id="4" name="Text Placeholder 3"/>
          <p:cNvSpPr>
            <a:spLocks noGrp="1"/>
          </p:cNvSpPr>
          <p:nvPr>
            <p:ph type="body" sz="quarter" idx="14"/>
          </p:nvPr>
        </p:nvSpPr>
        <p:spPr>
          <a:xfrm>
            <a:off x="784359" y="1528232"/>
            <a:ext cx="10134371" cy="4849283"/>
          </a:xfrm>
        </p:spPr>
        <p:txBody>
          <a:bodyPr/>
          <a:lstStyle/>
          <a:p>
            <a:endParaRPr lang="en-US" dirty="0"/>
          </a:p>
        </p:txBody>
      </p:sp>
      <p:pic>
        <p:nvPicPr>
          <p:cNvPr id="5"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Grp="1" noChangeAspect="1"/>
          </p:cNvPicPr>
          <p:nvPr>
            <p:ph type="pic" sz="quarter" idx="15"/>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t="5" b="5"/>
          <a:stretch>
            <a:fillRect/>
          </a:stretch>
        </p:blipFill>
        <p:spPr>
          <a:xfrm>
            <a:off x="0" y="0"/>
            <a:ext cx="12192000" cy="6858000"/>
          </a:xfrm>
        </p:spPr>
      </p:pic>
      <p:sp>
        <p:nvSpPr>
          <p:cNvPr id="6" name="TextBox 5"/>
          <p:cNvSpPr txBox="1"/>
          <p:nvPr/>
        </p:nvSpPr>
        <p:spPr>
          <a:xfrm>
            <a:off x="3645693" y="2643188"/>
            <a:ext cx="4900613" cy="1015663"/>
          </a:xfrm>
          <a:prstGeom prst="rect">
            <a:avLst/>
          </a:prstGeom>
          <a:noFill/>
        </p:spPr>
        <p:txBody>
          <a:bodyPr wrap="square" rtlCol="0">
            <a:spAutoFit/>
          </a:bodyPr>
          <a:lstStyle/>
          <a:p>
            <a:r>
              <a:rPr lang="en-US" sz="6000" b="1" u="sng" dirty="0" smtClean="0">
                <a:solidFill>
                  <a:schemeClr val="bg1"/>
                </a:solidFill>
              </a:rPr>
              <a:t>Normalization</a:t>
            </a:r>
            <a:endParaRPr lang="en-US" sz="6000" b="1" u="sng" dirty="0">
              <a:solidFill>
                <a:schemeClr val="bg1"/>
              </a:solidFill>
            </a:endParaRPr>
          </a:p>
        </p:txBody>
      </p:sp>
    </p:spTree>
    <p:extLst>
      <p:ext uri="{BB962C8B-B14F-4D97-AF65-F5344CB8AC3E}">
        <p14:creationId xmlns:p14="http://schemas.microsoft.com/office/powerpoint/2010/main" val="20709123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157288" y="314326"/>
            <a:ext cx="10615612" cy="6124754"/>
          </a:xfrm>
          <a:prstGeom prst="rect">
            <a:avLst/>
          </a:prstGeom>
          <a:noFill/>
        </p:spPr>
        <p:txBody>
          <a:bodyPr wrap="square" rtlCol="0">
            <a:spAutoFit/>
          </a:bodyPr>
          <a:lstStyle/>
          <a:p>
            <a:r>
              <a:rPr lang="en-US" sz="2800" dirty="0"/>
              <a:t>The database schema was carefully reviewed and found to already </a:t>
            </a:r>
            <a:r>
              <a:rPr lang="en-US" sz="2800" dirty="0" smtClean="0"/>
              <a:t>following the </a:t>
            </a:r>
            <a:r>
              <a:rPr lang="en-US" sz="2800" dirty="0"/>
              <a:t>principles of normalization up to the Third Normal Form (3NF). </a:t>
            </a:r>
            <a:endParaRPr lang="en-US" sz="2800" dirty="0" smtClean="0"/>
          </a:p>
          <a:p>
            <a:r>
              <a:rPr lang="en-US" sz="2800" dirty="0" smtClean="0"/>
              <a:t>Each </a:t>
            </a:r>
            <a:r>
              <a:rPr lang="en-US" sz="2800" dirty="0"/>
              <a:t>table contains atomic values, ensuring that all attributes store indivisible data. </a:t>
            </a:r>
            <a:endParaRPr lang="en-US" sz="2800" dirty="0" smtClean="0"/>
          </a:p>
          <a:p>
            <a:r>
              <a:rPr lang="en-US" sz="2800" dirty="0" smtClean="0"/>
              <a:t>No </a:t>
            </a:r>
            <a:r>
              <a:rPr lang="en-US" sz="2800" dirty="0"/>
              <a:t>partial dependencies exist, as all non-key attributes are fully functionally dependent on the primary </a:t>
            </a:r>
            <a:r>
              <a:rPr lang="en-US" sz="2800" dirty="0" smtClean="0"/>
              <a:t>key.</a:t>
            </a:r>
          </a:p>
          <a:p>
            <a:r>
              <a:rPr lang="en-US" sz="2800" dirty="0" smtClean="0"/>
              <a:t> Moreover, </a:t>
            </a:r>
            <a:r>
              <a:rPr lang="en-US" sz="2800" dirty="0"/>
              <a:t>there are no transitive dependencies between non-key attributes</a:t>
            </a:r>
            <a:r>
              <a:rPr lang="en-US" sz="2800" dirty="0" smtClean="0"/>
              <a:t>.</a:t>
            </a:r>
          </a:p>
          <a:p>
            <a:r>
              <a:rPr lang="en-US" sz="2800" dirty="0" smtClean="0"/>
              <a:t> </a:t>
            </a:r>
            <a:r>
              <a:rPr lang="en-US" sz="2800" dirty="0"/>
              <a:t>As a result, the database design </a:t>
            </a:r>
            <a:r>
              <a:rPr lang="en-US" sz="2800" dirty="0" smtClean="0"/>
              <a:t>eliminates </a:t>
            </a:r>
            <a:r>
              <a:rPr lang="en-US" sz="2800" dirty="0"/>
              <a:t>data redundancy and ensures data integrity. </a:t>
            </a:r>
            <a:endParaRPr lang="en-US" sz="2800" dirty="0" smtClean="0"/>
          </a:p>
          <a:p>
            <a:r>
              <a:rPr lang="en-US" sz="2800" dirty="0" smtClean="0"/>
              <a:t>The </a:t>
            </a:r>
            <a:r>
              <a:rPr lang="en-US" sz="2800" dirty="0"/>
              <a:t>relationships between tables, such as one-to-many and many-to-one associations, have been </a:t>
            </a:r>
            <a:r>
              <a:rPr lang="en-US" sz="2800" dirty="0" smtClean="0"/>
              <a:t>established </a:t>
            </a:r>
            <a:r>
              <a:rPr lang="en-US" sz="2800" dirty="0"/>
              <a:t>to maintain consistency and prevent anomalies during data operations.</a:t>
            </a:r>
          </a:p>
        </p:txBody>
      </p:sp>
      <p:sp>
        <p:nvSpPr>
          <p:cNvPr id="9" name="Right Arrow 8"/>
          <p:cNvSpPr/>
          <p:nvPr/>
        </p:nvSpPr>
        <p:spPr>
          <a:xfrm>
            <a:off x="319088" y="485775"/>
            <a:ext cx="771525" cy="3000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ight Arrow 12"/>
          <p:cNvSpPr/>
          <p:nvPr/>
        </p:nvSpPr>
        <p:spPr>
          <a:xfrm>
            <a:off x="252413" y="1713309"/>
            <a:ext cx="771525" cy="3000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Right Arrow 13"/>
          <p:cNvSpPr/>
          <p:nvPr/>
        </p:nvSpPr>
        <p:spPr>
          <a:xfrm>
            <a:off x="271463" y="2588418"/>
            <a:ext cx="771525" cy="3000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Right Arrow 14"/>
          <p:cNvSpPr/>
          <p:nvPr/>
        </p:nvSpPr>
        <p:spPr>
          <a:xfrm>
            <a:off x="271463" y="4329112"/>
            <a:ext cx="771525" cy="3000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ight Arrow 17"/>
          <p:cNvSpPr/>
          <p:nvPr/>
        </p:nvSpPr>
        <p:spPr>
          <a:xfrm>
            <a:off x="271463" y="5124450"/>
            <a:ext cx="771525" cy="3000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32845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MYSQL TABLES AND Entities:</a:t>
            </a:r>
            <a:endParaRPr lang="en-US" dirty="0"/>
          </a:p>
        </p:txBody>
      </p:sp>
      <p:sp>
        <p:nvSpPr>
          <p:cNvPr id="3" name="Text Placeholder 2"/>
          <p:cNvSpPr>
            <a:spLocks noGrp="1"/>
          </p:cNvSpPr>
          <p:nvPr>
            <p:ph type="body" sz="quarter" idx="14"/>
          </p:nvPr>
        </p:nvSpPr>
        <p:spPr/>
        <p:txBody>
          <a:bodyPr>
            <a:normAutofit fontScale="85000" lnSpcReduction="20000"/>
          </a:bodyPr>
          <a:lstStyle/>
          <a:p>
            <a:r>
              <a:rPr lang="en-US" dirty="0" smtClean="0"/>
              <a:t>The </a:t>
            </a:r>
            <a:r>
              <a:rPr lang="en-US" dirty="0"/>
              <a:t>following entities and tables demonstrate normalization principles in a dental clinic database</a:t>
            </a:r>
            <a:r>
              <a:rPr lang="en-US" dirty="0" smtClean="0"/>
              <a:t>.</a:t>
            </a:r>
            <a:endParaRPr lang="en-US" dirty="0"/>
          </a:p>
          <a:p>
            <a:r>
              <a:rPr lang="en-US" b="1" dirty="0"/>
              <a:t>Patient: </a:t>
            </a:r>
            <a:r>
              <a:rPr lang="en-US" dirty="0" err="1"/>
              <a:t>p_id</a:t>
            </a:r>
            <a:r>
              <a:rPr lang="en-US" dirty="0"/>
              <a:t>, </a:t>
            </a:r>
            <a:r>
              <a:rPr lang="en-US" dirty="0" err="1"/>
              <a:t>patient_name</a:t>
            </a:r>
            <a:endParaRPr lang="en-US" dirty="0"/>
          </a:p>
          <a:p>
            <a:r>
              <a:rPr lang="en-US" b="1" dirty="0"/>
              <a:t>Patient Phone: </a:t>
            </a:r>
            <a:r>
              <a:rPr lang="en-US" dirty="0" err="1"/>
              <a:t>p_id</a:t>
            </a:r>
            <a:r>
              <a:rPr lang="en-US" dirty="0"/>
              <a:t>, </a:t>
            </a:r>
            <a:r>
              <a:rPr lang="en-US" dirty="0" err="1"/>
              <a:t>phone_no</a:t>
            </a:r>
            <a:r>
              <a:rPr lang="en-US" dirty="0"/>
              <a:t> (multiple phones per patient)</a:t>
            </a:r>
          </a:p>
          <a:p>
            <a:r>
              <a:rPr lang="en-US" b="1" dirty="0"/>
              <a:t>Dentist: </a:t>
            </a:r>
            <a:r>
              <a:rPr lang="en-US" dirty="0" err="1"/>
              <a:t>dentist_id</a:t>
            </a:r>
            <a:r>
              <a:rPr lang="en-US" dirty="0"/>
              <a:t>, </a:t>
            </a:r>
            <a:r>
              <a:rPr lang="en-US" dirty="0" err="1"/>
              <a:t>dentist_name</a:t>
            </a:r>
            <a:endParaRPr lang="en-US" dirty="0"/>
          </a:p>
          <a:p>
            <a:r>
              <a:rPr lang="en-US" b="1" dirty="0"/>
              <a:t>Dentist Specialization</a:t>
            </a:r>
            <a:r>
              <a:rPr lang="en-US" dirty="0"/>
              <a:t>: </a:t>
            </a:r>
            <a:r>
              <a:rPr lang="en-US" dirty="0" err="1"/>
              <a:t>dentist_id</a:t>
            </a:r>
            <a:r>
              <a:rPr lang="en-US" dirty="0"/>
              <a:t>, specialization (multiple specializations)</a:t>
            </a:r>
          </a:p>
          <a:p>
            <a:r>
              <a:rPr lang="en-US" b="1" dirty="0" err="1"/>
              <a:t>DentalProcedure</a:t>
            </a:r>
            <a:r>
              <a:rPr lang="en-US" b="1" dirty="0"/>
              <a:t>: </a:t>
            </a:r>
            <a:r>
              <a:rPr lang="en-US" dirty="0" err="1"/>
              <a:t>pd_id</a:t>
            </a:r>
            <a:r>
              <a:rPr lang="en-US" dirty="0"/>
              <a:t>, </a:t>
            </a:r>
            <a:r>
              <a:rPr lang="en-US" dirty="0" err="1"/>
              <a:t>procedure_name</a:t>
            </a:r>
            <a:r>
              <a:rPr lang="en-US" dirty="0"/>
              <a:t>, description</a:t>
            </a:r>
          </a:p>
          <a:p>
            <a:r>
              <a:rPr lang="en-US" b="1" dirty="0"/>
              <a:t>Medication: </a:t>
            </a:r>
            <a:r>
              <a:rPr lang="en-US" dirty="0" err="1"/>
              <a:t>m_id</a:t>
            </a:r>
            <a:r>
              <a:rPr lang="en-US" dirty="0"/>
              <a:t>, </a:t>
            </a:r>
            <a:r>
              <a:rPr lang="en-US" dirty="0" err="1"/>
              <a:t>medication_name</a:t>
            </a:r>
            <a:r>
              <a:rPr lang="en-US" dirty="0"/>
              <a:t>, dosage</a:t>
            </a:r>
          </a:p>
          <a:p>
            <a:r>
              <a:rPr lang="en-US" b="1" dirty="0"/>
              <a:t>Tool: </a:t>
            </a:r>
            <a:r>
              <a:rPr lang="en-US" dirty="0" err="1"/>
              <a:t>serial_no</a:t>
            </a:r>
            <a:r>
              <a:rPr lang="en-US" dirty="0"/>
              <a:t> (varchar), </a:t>
            </a:r>
            <a:r>
              <a:rPr lang="en-US" dirty="0" err="1"/>
              <a:t>tool_name</a:t>
            </a:r>
            <a:r>
              <a:rPr lang="en-US" dirty="0"/>
              <a:t>, </a:t>
            </a:r>
            <a:r>
              <a:rPr lang="en-US" dirty="0" err="1"/>
              <a:t>end_of_life</a:t>
            </a:r>
            <a:endParaRPr lang="en-US" dirty="0"/>
          </a:p>
          <a:p>
            <a:r>
              <a:rPr lang="en-US" b="1" dirty="0"/>
              <a:t>Visit: </a:t>
            </a:r>
            <a:r>
              <a:rPr lang="en-US" dirty="0" err="1"/>
              <a:t>v_id</a:t>
            </a:r>
            <a:r>
              <a:rPr lang="en-US" dirty="0"/>
              <a:t>, </a:t>
            </a:r>
            <a:r>
              <a:rPr lang="en-US" dirty="0" err="1"/>
              <a:t>visit_date</a:t>
            </a:r>
            <a:r>
              <a:rPr lang="en-US" dirty="0"/>
              <a:t>, </a:t>
            </a:r>
            <a:r>
              <a:rPr lang="en-US" dirty="0" err="1"/>
              <a:t>r_id</a:t>
            </a:r>
            <a:r>
              <a:rPr lang="en-US" dirty="0"/>
              <a:t> (reminder reference)</a:t>
            </a:r>
          </a:p>
          <a:p>
            <a:r>
              <a:rPr lang="en-US" b="1" dirty="0"/>
              <a:t>Reminder: </a:t>
            </a:r>
            <a:r>
              <a:rPr lang="en-US" dirty="0" err="1"/>
              <a:t>r_id</a:t>
            </a:r>
            <a:r>
              <a:rPr lang="en-US" dirty="0"/>
              <a:t>, name, description</a:t>
            </a:r>
          </a:p>
          <a:p>
            <a:r>
              <a:rPr lang="en-US" b="1" dirty="0"/>
              <a:t>Appointment</a:t>
            </a:r>
            <a:r>
              <a:rPr lang="en-US" dirty="0"/>
              <a:t>: </a:t>
            </a:r>
            <a:r>
              <a:rPr lang="en-US" dirty="0" err="1"/>
              <a:t>ap_id</a:t>
            </a:r>
            <a:r>
              <a:rPr lang="en-US" dirty="0"/>
              <a:t>, </a:t>
            </a:r>
            <a:r>
              <a:rPr lang="en-US" dirty="0" err="1"/>
              <a:t>v_id</a:t>
            </a:r>
            <a:r>
              <a:rPr lang="en-US" dirty="0"/>
              <a:t>, </a:t>
            </a:r>
            <a:r>
              <a:rPr lang="en-US" dirty="0" err="1"/>
              <a:t>pd_id</a:t>
            </a:r>
            <a:r>
              <a:rPr lang="en-US" dirty="0"/>
              <a:t>, </a:t>
            </a:r>
            <a:r>
              <a:rPr lang="en-US" dirty="0" err="1"/>
              <a:t>m_id</a:t>
            </a:r>
            <a:r>
              <a:rPr lang="en-US" dirty="0"/>
              <a:t>, </a:t>
            </a:r>
            <a:r>
              <a:rPr lang="en-US" dirty="0" err="1"/>
              <a:t>serial_no</a:t>
            </a:r>
            <a:endParaRPr lang="en-US" dirty="0"/>
          </a:p>
          <a:p>
            <a:r>
              <a:rPr lang="en-US" b="1" dirty="0" err="1"/>
              <a:t>VisitProcedure</a:t>
            </a:r>
            <a:r>
              <a:rPr lang="en-US" b="1" dirty="0"/>
              <a:t>: </a:t>
            </a:r>
            <a:r>
              <a:rPr lang="en-US" dirty="0" err="1"/>
              <a:t>v_id</a:t>
            </a:r>
            <a:r>
              <a:rPr lang="en-US" dirty="0"/>
              <a:t>, </a:t>
            </a:r>
            <a:r>
              <a:rPr lang="en-US" dirty="0" err="1"/>
              <a:t>pd_id</a:t>
            </a:r>
            <a:r>
              <a:rPr lang="en-US" dirty="0"/>
              <a:t> (link visit to procedure)</a:t>
            </a:r>
          </a:p>
          <a:p>
            <a:r>
              <a:rPr lang="en-US" sz="2100" dirty="0">
                <a:latin typeface="Arial Black" panose="020B0A04020102020204" pitchFamily="34" charset="0"/>
              </a:rPr>
              <a:t>Multivalue Attributes </a:t>
            </a:r>
            <a:r>
              <a:rPr lang="en-US" sz="2100" dirty="0" smtClean="0">
                <a:latin typeface="Arial Black" panose="020B0A04020102020204" pitchFamily="34" charset="0"/>
              </a:rPr>
              <a:t>Normalization:</a:t>
            </a:r>
            <a:endParaRPr lang="en-US" sz="2100" dirty="0">
              <a:latin typeface="Arial Black" panose="020B0A04020102020204" pitchFamily="34" charset="0"/>
            </a:endParaRPr>
          </a:p>
          <a:p>
            <a:r>
              <a:rPr lang="en-US" dirty="0"/>
              <a:t>Since relational databases do not support multivalue attributes directly, we create separate tables</a:t>
            </a:r>
            <a:r>
              <a:rPr lang="en-US" dirty="0" smtClean="0"/>
              <a:t>:</a:t>
            </a:r>
            <a:endParaRPr lang="en-US" dirty="0"/>
          </a:p>
          <a:p>
            <a:r>
              <a:rPr lang="en-US" b="1" dirty="0"/>
              <a:t>Patient Phone</a:t>
            </a:r>
            <a:r>
              <a:rPr lang="en-US" dirty="0"/>
              <a:t>: Stores multiple phone numbers for each patient</a:t>
            </a:r>
          </a:p>
          <a:p>
            <a:r>
              <a:rPr lang="en-US" b="1" dirty="0"/>
              <a:t>Dentist Specialization: </a:t>
            </a:r>
            <a:r>
              <a:rPr lang="en-US" dirty="0"/>
              <a:t>Stores multiple specializations per dentist</a:t>
            </a:r>
          </a:p>
        </p:txBody>
      </p:sp>
    </p:spTree>
    <p:extLst>
      <p:ext uri="{BB962C8B-B14F-4D97-AF65-F5344CB8AC3E}">
        <p14:creationId xmlns:p14="http://schemas.microsoft.com/office/powerpoint/2010/main" val="444714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
        <p:nvSpPr>
          <p:cNvPr id="2" name="Picture Placeholder 1"/>
          <p:cNvSpPr>
            <a:spLocks noGrp="1"/>
          </p:cNvSpPr>
          <p:nvPr>
            <p:ph type="pic" sz="quarter" idx="10"/>
          </p:nvPr>
        </p:nvSpPr>
        <p:spPr/>
      </p:sp>
      <p:pic>
        <p:nvPicPr>
          <p:cNvPr id="6"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xmlns="" val="0"/>
              </a:ext>
            </a:extLst>
          </p:cNvPr>
          <p:cNvPicPr>
            <a:picLocks noChangeAspect="1"/>
          </p:cNvPicPr>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1124486" y="1"/>
            <a:ext cx="11067514" cy="6857999"/>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pic>
      <p:sp>
        <p:nvSpPr>
          <p:cNvPr id="4" name="TextBox 3"/>
          <p:cNvSpPr txBox="1"/>
          <p:nvPr/>
        </p:nvSpPr>
        <p:spPr>
          <a:xfrm>
            <a:off x="4786313" y="2657476"/>
            <a:ext cx="2800351" cy="923330"/>
          </a:xfrm>
          <a:prstGeom prst="rect">
            <a:avLst/>
          </a:prstGeom>
          <a:noFill/>
        </p:spPr>
        <p:txBody>
          <a:bodyPr wrap="square" rtlCol="0">
            <a:spAutoFit/>
          </a:bodyPr>
          <a:lstStyle/>
          <a:p>
            <a:r>
              <a:rPr lang="en-US" sz="5400" b="1" u="sng" dirty="0" smtClean="0">
                <a:solidFill>
                  <a:schemeClr val="bg1"/>
                </a:solidFill>
              </a:rPr>
              <a:t>TABLES</a:t>
            </a:r>
            <a:endParaRPr lang="en-US" sz="5400" b="1" u="sng" dirty="0">
              <a:solidFill>
                <a:schemeClr val="bg1"/>
              </a:solidFill>
            </a:endParaRPr>
          </a:p>
        </p:txBody>
      </p:sp>
    </p:spTree>
    <p:extLst>
      <p:ext uri="{BB962C8B-B14F-4D97-AF65-F5344CB8AC3E}">
        <p14:creationId xmlns:p14="http://schemas.microsoft.com/office/powerpoint/2010/main" val="30219997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480f6609812271f56e53f2aff71704">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b48d77c16982ba2890c3fe2b4c067b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A621F2-4F72-4D03-9533-F4606037C0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045008-BD42-4B24-A6F5-0E1C58790533}">
  <ds:schemaRefs>
    <ds:schemaRef ds:uri="71af3243-3dd4-4a8d-8c0d-dd76da1f02a5"/>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16c05727-aa75-4e4a-9b5f-8a80a1165891"/>
    <ds:schemaRef ds:uri="http://www.w3.org/XML/1998/namespace"/>
  </ds:schemaRefs>
</ds:datastoreItem>
</file>

<file path=customXml/itemProps3.xml><?xml version="1.0" encoding="utf-8"?>
<ds:datastoreItem xmlns:ds="http://schemas.openxmlformats.org/officeDocument/2006/customXml" ds:itemID="{00B52848-9F15-412E-907E-592D80B16D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clean sophisticated presentation</Template>
  <TotalTime>0</TotalTime>
  <Words>716</Words>
  <Application>Microsoft Office PowerPoint</Application>
  <PresentationFormat>Widescreen</PresentationFormat>
  <Paragraphs>101</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Algerian</vt:lpstr>
      <vt:lpstr>Arial</vt:lpstr>
      <vt:lpstr>Arial Black</vt:lpstr>
      <vt:lpstr>Bahnschrift Light</vt:lpstr>
      <vt:lpstr>Calibri</vt:lpstr>
      <vt:lpstr>Calibri Light</vt:lpstr>
      <vt:lpstr>Sagona ExtraLight</vt:lpstr>
      <vt:lpstr>Speak Pro</vt:lpstr>
      <vt:lpstr>Office Theme</vt:lpstr>
      <vt:lpstr>Normalization &amp; Tables</vt:lpstr>
      <vt:lpstr>Queries used For making tables</vt:lpstr>
      <vt:lpstr>Queries used For making tables</vt:lpstr>
      <vt:lpstr>         Entity relationship diagram</vt:lpstr>
      <vt:lpstr>PowerPoint Presentation</vt:lpstr>
      <vt:lpstr>Normalization</vt:lpstr>
      <vt:lpstr>PowerPoint Presentation</vt:lpstr>
      <vt:lpstr>MYSQL TABLES AND Entities:</vt:lpstr>
      <vt:lpstr>Slide title 29</vt:lpstr>
      <vt:lpstr>overview</vt:lpstr>
      <vt:lpstr>Patient Table:</vt:lpstr>
      <vt:lpstr>Dentist table:</vt:lpstr>
      <vt:lpstr>Treatment and Procedure  tables:</vt:lpstr>
      <vt:lpstr>Visit and medication tables:</vt:lpstr>
      <vt:lpstr>APPOintment and tool:</vt:lpstr>
      <vt:lpstr>Junction tables for M:M relation:</vt:lpstr>
      <vt:lpstr>Multivalue attributes:</vt:lpstr>
      <vt:lpstr>ALL the tables included in our db:</vt:lpstr>
      <vt:lpstr>Insert command on mysql;</vt:lpstr>
      <vt:lpstr>UPDATE Command:</vt:lpstr>
      <vt:lpstr>TO select a certain coumn from the table:</vt:lpstr>
      <vt:lpstr>Select name by Alias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2025-05-02T16:17:25Z</dcterms:created>
  <dcterms:modified xsi:type="dcterms:W3CDTF">2025-05-02T19:03:56Z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